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1"/>
  </p:notesMasterIdLst>
  <p:sldIdLst>
    <p:sldId id="291" r:id="rId2"/>
    <p:sldId id="271" r:id="rId3"/>
    <p:sldId id="287" r:id="rId4"/>
    <p:sldId id="290" r:id="rId5"/>
    <p:sldId id="283" r:id="rId6"/>
    <p:sldId id="258" r:id="rId7"/>
    <p:sldId id="285" r:id="rId8"/>
    <p:sldId id="260" r:id="rId9"/>
    <p:sldId id="272" r:id="rId10"/>
    <p:sldId id="274" r:id="rId11"/>
    <p:sldId id="286" r:id="rId12"/>
    <p:sldId id="273" r:id="rId13"/>
    <p:sldId id="278" r:id="rId14"/>
    <p:sldId id="276" r:id="rId15"/>
    <p:sldId id="281" r:id="rId16"/>
    <p:sldId id="288" r:id="rId17"/>
    <p:sldId id="289" r:id="rId18"/>
    <p:sldId id="280" r:id="rId19"/>
    <p:sldId id="270" r:id="rId20"/>
  </p:sldIdLst>
  <p:sldSz cx="18288000" cy="10287000"/>
  <p:notesSz cx="6858000" cy="9144000"/>
  <p:embeddedFontLst>
    <p:embeddedFont>
      <p:font typeface="Poppins" panose="020B0604020202020204" charset="0"/>
      <p:regular r:id="rId22"/>
      <p:bold r:id="rId23"/>
      <p:italic r:id="rId24"/>
      <p:boldItalic r:id="rId25"/>
    </p:embeddedFon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PMingLiU-ExtB" panose="02020500000000000000" pitchFamily="18" charset="-120"/>
      <p:regular r:id="rId30"/>
    </p:embeddedFont>
    <p:embeddedFont>
      <p:font typeface="Poppins Bold" panose="020B0604020202020204" charset="0"/>
      <p:regular r:id="rId31"/>
    </p:embeddedFont>
    <p:embeddedFont>
      <p:font typeface="Poppins Medium" panose="020B0604020202020204" charset="0"/>
      <p:regular r:id="rId32"/>
      <p:italic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F2F3"/>
    <a:srgbClr val="153669"/>
    <a:srgbClr val="4455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61" d="100"/>
          <a:sy n="61" d="100"/>
        </p:scale>
        <p:origin x="34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21" Type="http://schemas.openxmlformats.org/officeDocument/2006/relationships/notesMaster" Target="notesMasters/notesMaster1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2F2137-C045-4EB7-B319-8A5B9B6A41D8}" type="datetimeFigureOut">
              <a:rPr lang="en-US" smtClean="0"/>
              <a:t>4/24/2025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D36730-D1DE-4175-87C2-BEC3461931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5531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D36730-D1DE-4175-87C2-BEC34619315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3468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bicontent.businessinsurance.com/09cd353f-339d-41b3-8dd3-067a730b9d90.jpg" TargetMode="External"/><Relationship Id="rId4" Type="http://schemas.openxmlformats.org/officeDocument/2006/relationships/hyperlink" Target="https://www.freepik.com/premium-ai-image/glowing-bitcoin-symbol-representing-futuristic-potential-disruptive-impact_179499185.htm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em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data.worldbank.org/indicator/IT.NET.USER.ZS" TargetMode="External"/><Relationship Id="rId3" Type="http://schemas.openxmlformats.org/officeDocument/2006/relationships/image" Target="../media/image9.svg"/><Relationship Id="rId7" Type="http://schemas.openxmlformats.org/officeDocument/2006/relationships/hyperlink" Target="https://www.worldbank.org/en/research/brief/inflation-database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eur02.safelinks.protection.outlook.com/?url=https%3A%2F%2Fdata.worldbank.org%2Findicator%2FSL.UEM.TOTL.ZS%3Fend%3D2023%26start%3D2021&amp;data=05%7C02%7Csofija.kaluderovic22%40johncabot.edu%7Cbd3c8f9d93ac4da3fbd508dd56a0fdd5%7C6da03426d4c54c618b5b0cd19e54ace9%7C0%7C0%7C638761971783087438%7CUnknown%7CTWFpbGZsb3d8eyJFbXB0eU1hcGkiOnRydWUsIlYiOiIwLjAuMDAwMCIsIlAiOiJXaW4zMiIsIkFOIjoiTWFpbCIsIldUIjoyfQ%3D%3D%7C0%7C%7C%7C&amp;sdata=PzCEclzGysRWu0Ys3olk7E8P7B06H5rTCbTI7ZWUzf0%3D&amp;reserved=0" TargetMode="External"/><Relationship Id="rId5" Type="http://schemas.openxmlformats.org/officeDocument/2006/relationships/hyperlink" Target="https://eur02.safelinks.protection.outlook.com/?url=https%3A%2F%2Fdata.worldbank.org%2Findicator%2FNY.GDP.PCAP.CD%3Fend%3D2023%26start%3D2021&amp;data=05%7C02%7Csofija.kaluderovic22%40johncabot.edu%7Cbd3c8f9d93ac4da3fbd508dd56a0fdd5%7C6da03426d4c54c618b5b0cd19e54ace9%7C0%7C0%7C638761971783068040%7CUnknown%7CTWFpbGZsb3d8eyJFbXB0eU1hcGkiOnRydWUsIlYiOiIwLjAuMDAwMCIsIlAiOiJXaW4zMiIsIkFOIjoiTWFpbCIsIldUIjoyfQ%3D%3D%7C0%7C%7C%7C&amp;sdata=exMDAZXS1y6OFP66pbEJ41O%2F%2BZlyY5zctQy9SW3oO9Y%3D&amp;reserved=0" TargetMode="External"/><Relationship Id="rId4" Type="http://schemas.openxmlformats.org/officeDocument/2006/relationships/image" Target="../media/image10.png"/><Relationship Id="rId9" Type="http://schemas.openxmlformats.org/officeDocument/2006/relationships/hyperlink" Target="https://eur02.safelinks.protection.outlook.com/?url=https%3A%2F%2Fwid.world%2Fworld%2F%23sptinc_p90p100_z%2FUS%3BFR%3BDE%3BCN%3BZA%3BGB%3BWO%2F2023%2Feu%2Fk%2Fp%2Fyearly%2Fs%2Ffalse%2F24.722500000000004%2F80%2Fcurve%2Ffalse%2Fcountry&amp;data=05%7C02%7Csofija.kaluderovic22%40johncabot.edu%7Cbd3c8f9d93ac4da3fbd508dd56a0fdd5%7C6da03426d4c54c618b5b0cd19e54ace9%7C0%7C0%7C638761971783101674%7CUnknown%7CTWFpbGZsb3d8eyJFbXB0eU1hcGkiOnRydWUsIlYiOiIwLjAuMDAwMCIsIlAiOiJXaW4zMiIsIkFOIjoiTWFpbCIsIldUIjoyfQ%3D%3D%7C0%7C%7C%7C&amp;sdata=32ENn%2FIllVkVrKhgLe7QSIatJpVL%2FcMOeHoOL4o0H%2FY%3D&amp;reserved=0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381000" y="1147119"/>
            <a:ext cx="17566660" cy="7315200"/>
            <a:chOff x="475062" y="876300"/>
            <a:chExt cx="17566660" cy="7315200"/>
          </a:xfrm>
        </p:grpSpPr>
        <p:pic>
          <p:nvPicPr>
            <p:cNvPr id="1026" name="Picture 2" descr="Crypto crime hit record $14 billion in 2021 | Business Insurance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2000" y="876300"/>
              <a:ext cx="9659722" cy="7315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Premium Photo | Glowing Bitcoin Symbol Representing the Futuristic ...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5062" y="876300"/>
              <a:ext cx="7906938" cy="7315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extBox 1"/>
          <p:cNvSpPr txBox="1"/>
          <p:nvPr/>
        </p:nvSpPr>
        <p:spPr>
          <a:xfrm>
            <a:off x="13258800" y="9334500"/>
            <a:ext cx="522853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ME" sz="1200" dirty="0" smtClean="0">
                <a:latin typeface="Poppins" panose="020B0604020202020204" charset="0"/>
                <a:cs typeface="Poppins" panose="020B0604020202020204" charset="0"/>
              </a:rPr>
              <a:t>Sources: </a:t>
            </a:r>
            <a:r>
              <a:rPr lang="en-US" sz="1200" dirty="0">
                <a:latin typeface="Poppins" panose="020B0604020202020204" charset="0"/>
                <a:cs typeface="Poppins" panose="020B0604020202020204" charset="0"/>
                <a:hlinkClick r:id="rId4"/>
              </a:rPr>
              <a:t>Glowing Bitcoin Symbol Representing the Futuristic Potential and Disruptive Impact | Premium AI-generated </a:t>
            </a:r>
            <a:r>
              <a:rPr lang="en-US" sz="1200" dirty="0" smtClean="0">
                <a:latin typeface="Poppins" panose="020B0604020202020204" charset="0"/>
                <a:cs typeface="Poppins" panose="020B0604020202020204" charset="0"/>
                <a:hlinkClick r:id="rId4"/>
              </a:rPr>
              <a:t>image</a:t>
            </a:r>
            <a:r>
              <a:rPr lang="sr-Latn-ME" sz="1200" dirty="0" smtClean="0">
                <a:latin typeface="Poppins" panose="020B0604020202020204" charset="0"/>
                <a:cs typeface="Poppins" panose="020B0604020202020204" charset="0"/>
              </a:rPr>
              <a:t>,</a:t>
            </a:r>
          </a:p>
          <a:p>
            <a:r>
              <a:rPr lang="en-US" sz="1200" dirty="0">
                <a:latin typeface="Poppins" panose="020B0604020202020204" charset="0"/>
                <a:cs typeface="Poppins" panose="020B0604020202020204" charset="0"/>
                <a:hlinkClick r:id="rId5"/>
              </a:rPr>
              <a:t>https://</a:t>
            </a:r>
            <a:r>
              <a:rPr lang="en-US" sz="1200" dirty="0" smtClean="0">
                <a:latin typeface="Poppins" panose="020B0604020202020204" charset="0"/>
                <a:cs typeface="Poppins" panose="020B0604020202020204" charset="0"/>
                <a:hlinkClick r:id="rId5"/>
              </a:rPr>
              <a:t>bicontent.businessinsurance.com/09cd353f-339d-41b3-8dd3-067a730b9d90.jpg</a:t>
            </a:r>
            <a:endParaRPr lang="sr-Latn-ME" sz="1200" dirty="0" smtClean="0">
              <a:latin typeface="Poppins" panose="020B0604020202020204" charset="0"/>
              <a:cs typeface="Poppins" panose="020B0604020202020204" charset="0"/>
            </a:endParaRPr>
          </a:p>
          <a:p>
            <a:endParaRPr lang="en-US" dirty="0"/>
          </a:p>
        </p:txBody>
      </p:sp>
      <p:grpSp>
        <p:nvGrpSpPr>
          <p:cNvPr id="6" name="Group 16"/>
          <p:cNvGrpSpPr/>
          <p:nvPr/>
        </p:nvGrpSpPr>
        <p:grpSpPr>
          <a:xfrm rot="-10800000">
            <a:off x="16873701" y="-266700"/>
            <a:ext cx="2828598" cy="2475023"/>
            <a:chOff x="0" y="0"/>
            <a:chExt cx="812800" cy="711200"/>
          </a:xfrm>
        </p:grpSpPr>
        <p:sp>
          <p:nvSpPr>
            <p:cNvPr id="7" name="Freeform 17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15366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18"/>
            <p:cNvSpPr txBox="1"/>
            <p:nvPr/>
          </p:nvSpPr>
          <p:spPr>
            <a:xfrm>
              <a:off x="127000" y="273050"/>
              <a:ext cx="558800" cy="387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endParaRPr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-1400616" y="8008736"/>
            <a:ext cx="3030318" cy="2651528"/>
            <a:chOff x="0" y="0"/>
            <a:chExt cx="812800" cy="711200"/>
          </a:xfrm>
        </p:grpSpPr>
        <p:sp>
          <p:nvSpPr>
            <p:cNvPr id="10" name="Freeform 9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1255B6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27000" y="273050"/>
              <a:ext cx="558800" cy="387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363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2" name="Group 32"/>
          <p:cNvGrpSpPr/>
          <p:nvPr/>
        </p:nvGrpSpPr>
        <p:grpSpPr>
          <a:xfrm>
            <a:off x="-154288" y="8549651"/>
            <a:ext cx="2020733" cy="1768142"/>
            <a:chOff x="0" y="0"/>
            <a:chExt cx="812800" cy="711200"/>
          </a:xfrm>
        </p:grpSpPr>
        <p:sp>
          <p:nvSpPr>
            <p:cNvPr id="13" name="Freeform 33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15366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34"/>
            <p:cNvSpPr txBox="1"/>
            <p:nvPr/>
          </p:nvSpPr>
          <p:spPr>
            <a:xfrm>
              <a:off x="127000" y="273050"/>
              <a:ext cx="558800" cy="387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endParaRPr/>
            </a:p>
          </p:txBody>
        </p:sp>
      </p:grpSp>
      <p:grpSp>
        <p:nvGrpSpPr>
          <p:cNvPr id="15" name="Group 27"/>
          <p:cNvGrpSpPr/>
          <p:nvPr/>
        </p:nvGrpSpPr>
        <p:grpSpPr>
          <a:xfrm rot="-10800000">
            <a:off x="17131877" y="414854"/>
            <a:ext cx="802213" cy="701937"/>
            <a:chOff x="0" y="0"/>
            <a:chExt cx="812800" cy="711200"/>
          </a:xfrm>
        </p:grpSpPr>
        <p:sp>
          <p:nvSpPr>
            <p:cNvPr id="16" name="Freeform 28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1255B6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" name="TextBox 29"/>
            <p:cNvSpPr txBox="1"/>
            <p:nvPr/>
          </p:nvSpPr>
          <p:spPr>
            <a:xfrm>
              <a:off x="127000" y="273050"/>
              <a:ext cx="558800" cy="387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363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07650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33"/>
          <p:cNvGrpSpPr/>
          <p:nvPr/>
        </p:nvGrpSpPr>
        <p:grpSpPr>
          <a:xfrm>
            <a:off x="15736799" y="5958037"/>
            <a:ext cx="5622271" cy="4919487"/>
            <a:chOff x="0" y="0"/>
            <a:chExt cx="812800" cy="711200"/>
          </a:xfrm>
        </p:grpSpPr>
        <p:sp>
          <p:nvSpPr>
            <p:cNvPr id="13" name="Freeform 34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1255B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35"/>
            <p:cNvSpPr txBox="1"/>
            <p:nvPr/>
          </p:nvSpPr>
          <p:spPr>
            <a:xfrm>
              <a:off x="127000" y="273050"/>
              <a:ext cx="558800" cy="387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endParaRPr/>
            </a:p>
          </p:txBody>
        </p:sp>
      </p:grpSp>
      <p:sp>
        <p:nvSpPr>
          <p:cNvPr id="4" name="TextBox 24"/>
          <p:cNvSpPr txBox="1"/>
          <p:nvPr/>
        </p:nvSpPr>
        <p:spPr>
          <a:xfrm>
            <a:off x="2552700" y="342900"/>
            <a:ext cx="13335000" cy="7831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548"/>
              </a:lnSpc>
            </a:pPr>
            <a:r>
              <a:rPr lang="en-US" sz="4400" b="1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Negative Correlation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0DF8B6-AE56-B006-5E02-1DDA5DEFA7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3767" y="1714500"/>
            <a:ext cx="10512866" cy="762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2000" y="152357"/>
            <a:ext cx="1981200" cy="2166938"/>
          </a:xfrm>
          <a:prstGeom prst="rect">
            <a:avLst/>
          </a:prstGeom>
        </p:spPr>
      </p:pic>
      <p:grpSp>
        <p:nvGrpSpPr>
          <p:cNvPr id="6" name="Group 45"/>
          <p:cNvGrpSpPr/>
          <p:nvPr/>
        </p:nvGrpSpPr>
        <p:grpSpPr>
          <a:xfrm>
            <a:off x="15460800" y="8709100"/>
            <a:ext cx="1411942" cy="1250799"/>
            <a:chOff x="127000" y="273050"/>
            <a:chExt cx="1150747" cy="1019414"/>
          </a:xfrm>
        </p:grpSpPr>
        <p:sp>
          <p:nvSpPr>
            <p:cNvPr id="7" name="Freeform 46"/>
            <p:cNvSpPr/>
            <p:nvPr/>
          </p:nvSpPr>
          <p:spPr>
            <a:xfrm>
              <a:off x="464947" y="581264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1255B6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" name="TextBox 47"/>
            <p:cNvSpPr txBox="1"/>
            <p:nvPr/>
          </p:nvSpPr>
          <p:spPr>
            <a:xfrm>
              <a:off x="127000" y="273050"/>
              <a:ext cx="558800" cy="387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endParaRPr/>
            </a:p>
          </p:txBody>
        </p:sp>
      </p:grpSp>
      <p:grpSp>
        <p:nvGrpSpPr>
          <p:cNvPr id="9" name="Group 42"/>
          <p:cNvGrpSpPr/>
          <p:nvPr/>
        </p:nvGrpSpPr>
        <p:grpSpPr>
          <a:xfrm rot="-10800000">
            <a:off x="15972764" y="8016060"/>
            <a:ext cx="2020733" cy="1768142"/>
            <a:chOff x="0" y="0"/>
            <a:chExt cx="812800" cy="711200"/>
          </a:xfrm>
        </p:grpSpPr>
        <p:sp>
          <p:nvSpPr>
            <p:cNvPr id="10" name="Freeform 43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15366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44"/>
            <p:cNvSpPr txBox="1"/>
            <p:nvPr/>
          </p:nvSpPr>
          <p:spPr>
            <a:xfrm>
              <a:off x="127000" y="273050"/>
              <a:ext cx="558800" cy="387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926283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35400" y="-114301"/>
            <a:ext cx="1771135" cy="239395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2080" y="352866"/>
            <a:ext cx="17602200" cy="1143000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Poppins Bold" panose="020B0604020202020204" charset="0"/>
                <a:cs typeface="Poppins Bold" panose="020B0604020202020204" charset="0"/>
              </a:rPr>
              <a:t>Methodology</a:t>
            </a:r>
            <a:endParaRPr lang="en-US" dirty="0">
              <a:latin typeface="Poppins Bold" panose="020B0604020202020204" charset="0"/>
              <a:cs typeface="Poppins Bold" panose="020B060402020202020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5000" y="1216251"/>
            <a:ext cx="17602200" cy="8610600"/>
          </a:xfrm>
        </p:spPr>
        <p:txBody>
          <a:bodyPr>
            <a:normAutofit/>
          </a:bodyPr>
          <a:lstStyle/>
          <a:p>
            <a:pPr>
              <a:lnSpc>
                <a:spcPct val="300000"/>
              </a:lnSpc>
            </a:pPr>
            <a:r>
              <a:rPr lang="en-US" dirty="0" smtClean="0">
                <a:latin typeface="Poppins" panose="020B0604020202020204" charset="0"/>
                <a:cs typeface="Poppins" panose="020B0604020202020204" charset="0"/>
              </a:rPr>
              <a:t>Cross-country </a:t>
            </a:r>
            <a:r>
              <a:rPr lang="en-US" dirty="0">
                <a:latin typeface="Poppins" panose="020B0604020202020204" charset="0"/>
                <a:cs typeface="Poppins" panose="020B0604020202020204" charset="0"/>
              </a:rPr>
              <a:t>data from </a:t>
            </a:r>
            <a:r>
              <a:rPr lang="en-US" dirty="0" smtClean="0">
                <a:latin typeface="Poppins" panose="020B0604020202020204" charset="0"/>
                <a:cs typeface="Poppins" panose="020B0604020202020204" charset="0"/>
              </a:rPr>
              <a:t>2023</a:t>
            </a:r>
            <a:endParaRPr lang="sr-Latn-ME" dirty="0" smtClean="0">
              <a:latin typeface="Poppins" panose="020B0604020202020204" charset="0"/>
              <a:cs typeface="Poppins" panose="020B0604020202020204" charset="0"/>
            </a:endParaRPr>
          </a:p>
          <a:p>
            <a:pPr>
              <a:lnSpc>
                <a:spcPct val="300000"/>
              </a:lnSpc>
            </a:pPr>
            <a:r>
              <a:rPr lang="en-US" dirty="0">
                <a:latin typeface="Poppins" panose="020B0604020202020204" charset="0"/>
                <a:cs typeface="Poppins" panose="020B0604020202020204" charset="0"/>
              </a:rPr>
              <a:t>Ordinary Least Squares (OLS) regression</a:t>
            </a:r>
            <a:r>
              <a:rPr lang="sr-Latn-ME" dirty="0">
                <a:latin typeface="Poppins" panose="020B0604020202020204" charset="0"/>
                <a:cs typeface="Poppins" panose="020B0604020202020204" charset="0"/>
              </a:rPr>
              <a:t>s</a:t>
            </a:r>
            <a:r>
              <a:rPr lang="en-US" dirty="0">
                <a:latin typeface="Poppins" panose="020B0604020202020204" charset="0"/>
                <a:cs typeface="Poppins" panose="020B0604020202020204" charset="0"/>
              </a:rPr>
              <a:t> </a:t>
            </a:r>
            <a:endParaRPr lang="en-US" dirty="0" smtClean="0">
              <a:latin typeface="Poppins" panose="020B0604020202020204" charset="0"/>
              <a:cs typeface="Poppins" panose="020B0604020202020204" charset="0"/>
            </a:endParaRPr>
          </a:p>
          <a:p>
            <a:pPr>
              <a:lnSpc>
                <a:spcPct val="300000"/>
              </a:lnSpc>
            </a:pPr>
            <a:r>
              <a:rPr lang="en-US" dirty="0" smtClean="0">
                <a:latin typeface="Poppins" panose="020B0604020202020204" charset="0"/>
                <a:cs typeface="Poppins" panose="020B0604020202020204" charset="0"/>
              </a:rPr>
              <a:t>A two-way </a:t>
            </a:r>
            <a:r>
              <a:rPr lang="en-US" dirty="0">
                <a:latin typeface="Poppins" panose="020B0604020202020204" charset="0"/>
                <a:cs typeface="Poppins" panose="020B0604020202020204" charset="0"/>
              </a:rPr>
              <a:t>approach </a:t>
            </a:r>
            <a:r>
              <a:rPr lang="sr-Latn-ME" dirty="0" smtClean="0">
                <a:latin typeface="Poppins" panose="020B0604020202020204" charset="0"/>
                <a:cs typeface="Poppins" panose="020B0604020202020204" charset="0"/>
              </a:rPr>
              <a:t>(crypto adoption </a:t>
            </a:r>
            <a:r>
              <a:rPr lang="en-US" b="1" dirty="0"/>
              <a:t>⇄</a:t>
            </a:r>
            <a:r>
              <a:rPr lang="en-US" dirty="0"/>
              <a:t> </a:t>
            </a:r>
            <a:r>
              <a:rPr lang="sr-Latn-ME" dirty="0" smtClean="0">
                <a:latin typeface="Poppins" panose="020B0604020202020204" charset="0"/>
                <a:cs typeface="Poppins" panose="020B0604020202020204" charset="0"/>
              </a:rPr>
              <a:t>crime) </a:t>
            </a:r>
            <a:endParaRPr lang="en-US" dirty="0" smtClean="0">
              <a:latin typeface="Poppins" panose="020B0604020202020204" charset="0"/>
              <a:cs typeface="Poppins" panose="020B0604020202020204" charset="0"/>
            </a:endParaRPr>
          </a:p>
          <a:p>
            <a:pPr>
              <a:lnSpc>
                <a:spcPct val="300000"/>
              </a:lnSpc>
            </a:pPr>
            <a:r>
              <a:rPr lang="en-US" dirty="0" smtClean="0">
                <a:latin typeface="Poppins" panose="020B0604020202020204" charset="0"/>
                <a:cs typeface="Poppins" panose="020B0604020202020204" charset="0"/>
              </a:rPr>
              <a:t>Separate </a:t>
            </a:r>
            <a:r>
              <a:rPr lang="en-US" dirty="0">
                <a:latin typeface="Poppins" panose="020B0604020202020204" charset="0"/>
                <a:cs typeface="Poppins" panose="020B0604020202020204" charset="0"/>
              </a:rPr>
              <a:t>regressions </a:t>
            </a:r>
            <a:r>
              <a:rPr lang="en-US" dirty="0" smtClean="0">
                <a:latin typeface="Poppins" panose="020B0604020202020204" charset="0"/>
                <a:cs typeface="Poppins" panose="020B0604020202020204" charset="0"/>
              </a:rPr>
              <a:t>for eight crime </a:t>
            </a:r>
            <a:r>
              <a:rPr lang="en-US" dirty="0">
                <a:latin typeface="Poppins" panose="020B0604020202020204" charset="0"/>
                <a:cs typeface="Poppins" panose="020B0604020202020204" charset="0"/>
              </a:rPr>
              <a:t>categories </a:t>
            </a:r>
            <a:endParaRPr lang="en-US" dirty="0" smtClean="0">
              <a:latin typeface="Poppins" panose="020B0604020202020204" charset="0"/>
              <a:cs typeface="Poppins" panose="020B0604020202020204" charset="0"/>
            </a:endParaRPr>
          </a:p>
          <a:p>
            <a:pPr>
              <a:lnSpc>
                <a:spcPct val="300000"/>
              </a:lnSpc>
            </a:pPr>
            <a:r>
              <a:rPr lang="en-US" dirty="0" smtClean="0">
                <a:latin typeface="Poppins" panose="020B0604020202020204" charset="0"/>
                <a:cs typeface="Poppins" panose="020B0604020202020204" charset="0"/>
              </a:rPr>
              <a:t>A </a:t>
            </a:r>
            <a:r>
              <a:rPr lang="en-US" dirty="0">
                <a:latin typeface="Poppins" panose="020B0604020202020204" charset="0"/>
                <a:cs typeface="Poppins" panose="020B0604020202020204" charset="0"/>
              </a:rPr>
              <a:t>robustness check using data from a different year </a:t>
            </a:r>
            <a:r>
              <a:rPr lang="en-US" dirty="0" smtClean="0">
                <a:latin typeface="Poppins" panose="020B0604020202020204" charset="0"/>
                <a:cs typeface="Poppins" panose="020B0604020202020204" charset="0"/>
              </a:rPr>
              <a:t>(2021)</a:t>
            </a:r>
            <a:endParaRPr lang="en-US" dirty="0">
              <a:latin typeface="Poppins" panose="020B0604020202020204" charset="0"/>
              <a:cs typeface="Poppins" panose="020B0604020202020204" charset="0"/>
            </a:endParaRPr>
          </a:p>
        </p:txBody>
      </p:sp>
      <p:grpSp>
        <p:nvGrpSpPr>
          <p:cNvPr id="5" name="Group 35"/>
          <p:cNvGrpSpPr/>
          <p:nvPr/>
        </p:nvGrpSpPr>
        <p:grpSpPr>
          <a:xfrm rot="-10800000">
            <a:off x="16764000" y="8648700"/>
            <a:ext cx="2020733" cy="1768142"/>
            <a:chOff x="0" y="0"/>
            <a:chExt cx="812800" cy="711200"/>
          </a:xfrm>
        </p:grpSpPr>
        <p:sp>
          <p:nvSpPr>
            <p:cNvPr id="6" name="Freeform 36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15366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37"/>
            <p:cNvSpPr txBox="1"/>
            <p:nvPr/>
          </p:nvSpPr>
          <p:spPr>
            <a:xfrm>
              <a:off x="127000" y="273050"/>
              <a:ext cx="558800" cy="387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endParaRPr/>
            </a:p>
          </p:txBody>
        </p:sp>
      </p:grpSp>
      <p:grpSp>
        <p:nvGrpSpPr>
          <p:cNvPr id="8" name="Group 41"/>
          <p:cNvGrpSpPr/>
          <p:nvPr/>
        </p:nvGrpSpPr>
        <p:grpSpPr>
          <a:xfrm>
            <a:off x="16564232" y="9390538"/>
            <a:ext cx="997288" cy="872627"/>
            <a:chOff x="0" y="0"/>
            <a:chExt cx="812800" cy="711200"/>
          </a:xfrm>
        </p:grpSpPr>
        <p:sp>
          <p:nvSpPr>
            <p:cNvPr id="9" name="Freeform 42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1255B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43"/>
            <p:cNvSpPr txBox="1"/>
            <p:nvPr/>
          </p:nvSpPr>
          <p:spPr>
            <a:xfrm>
              <a:off x="127000" y="273050"/>
              <a:ext cx="558800" cy="387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endParaRPr/>
            </a:p>
          </p:txBody>
        </p:sp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276600" y="6315047"/>
            <a:ext cx="5627096" cy="4919898"/>
          </a:xfrm>
          <a:prstGeom prst="rect">
            <a:avLst/>
          </a:prstGeom>
        </p:spPr>
      </p:pic>
      <p:grpSp>
        <p:nvGrpSpPr>
          <p:cNvPr id="12" name="Group 35"/>
          <p:cNvGrpSpPr/>
          <p:nvPr/>
        </p:nvGrpSpPr>
        <p:grpSpPr>
          <a:xfrm rot="-10800000">
            <a:off x="-304800" y="7488357"/>
            <a:ext cx="2020733" cy="1768142"/>
            <a:chOff x="0" y="0"/>
            <a:chExt cx="812800" cy="711200"/>
          </a:xfrm>
        </p:grpSpPr>
        <p:sp>
          <p:nvSpPr>
            <p:cNvPr id="13" name="Freeform 36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15366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37"/>
            <p:cNvSpPr txBox="1"/>
            <p:nvPr/>
          </p:nvSpPr>
          <p:spPr>
            <a:xfrm>
              <a:off x="127000" y="273050"/>
              <a:ext cx="558800" cy="387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045529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3"/>
          <p:cNvGrpSpPr/>
          <p:nvPr/>
        </p:nvGrpSpPr>
        <p:grpSpPr>
          <a:xfrm>
            <a:off x="15736799" y="5958037"/>
            <a:ext cx="5622271" cy="4919487"/>
            <a:chOff x="0" y="0"/>
            <a:chExt cx="812800" cy="711200"/>
          </a:xfrm>
        </p:grpSpPr>
        <p:sp>
          <p:nvSpPr>
            <p:cNvPr id="5" name="Freeform 34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1255B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35"/>
            <p:cNvSpPr txBox="1"/>
            <p:nvPr/>
          </p:nvSpPr>
          <p:spPr>
            <a:xfrm>
              <a:off x="127000" y="273050"/>
              <a:ext cx="558800" cy="387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endParaRPr/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05138" y="6774466"/>
            <a:ext cx="2414850" cy="1991629"/>
          </a:xfrm>
          <a:prstGeom prst="rect">
            <a:avLst/>
          </a:prstGeom>
        </p:spPr>
      </p:pic>
      <p:grpSp>
        <p:nvGrpSpPr>
          <p:cNvPr id="8" name="Group 42"/>
          <p:cNvGrpSpPr/>
          <p:nvPr/>
        </p:nvGrpSpPr>
        <p:grpSpPr>
          <a:xfrm rot="-10800000">
            <a:off x="15707779" y="8881111"/>
            <a:ext cx="902696" cy="762000"/>
            <a:chOff x="0" y="0"/>
            <a:chExt cx="812800" cy="711200"/>
          </a:xfrm>
        </p:grpSpPr>
        <p:sp>
          <p:nvSpPr>
            <p:cNvPr id="9" name="Freeform 43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15366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44"/>
            <p:cNvSpPr txBox="1"/>
            <p:nvPr/>
          </p:nvSpPr>
          <p:spPr>
            <a:xfrm>
              <a:off x="127000" y="273050"/>
              <a:ext cx="558800" cy="387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endParaRPr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1123611" y="1933979"/>
            <a:ext cx="63117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latin typeface="Poppins Bold" panose="020B0604020202020204" charset="0"/>
                <a:cs typeface="Poppins Bold" panose="020B0604020202020204" charset="0"/>
              </a:rPr>
              <a:t>Multicollinearity</a:t>
            </a:r>
            <a:r>
              <a:rPr lang="en-US" sz="4400" dirty="0" smtClean="0"/>
              <a:t> </a:t>
            </a:r>
            <a:endParaRPr lang="en-US" sz="4400" dirty="0"/>
          </a:p>
        </p:txBody>
      </p:sp>
      <p:grpSp>
        <p:nvGrpSpPr>
          <p:cNvPr id="17" name="Group 16"/>
          <p:cNvGrpSpPr/>
          <p:nvPr/>
        </p:nvGrpSpPr>
        <p:grpSpPr>
          <a:xfrm>
            <a:off x="6934200" y="723900"/>
            <a:ext cx="10690860" cy="3207006"/>
            <a:chOff x="6934200" y="723900"/>
            <a:chExt cx="10690860" cy="3207006"/>
          </a:xfrm>
        </p:grpSpPr>
        <p:pic>
          <p:nvPicPr>
            <p:cNvPr id="15" name="Picture 14" descr="C:\Users\Sofija\Downloads\thumbnail_image.png"/>
            <p:cNvPicPr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34200" y="723900"/>
              <a:ext cx="10690860" cy="320700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" name="Oval 15"/>
            <p:cNvSpPr/>
            <p:nvPr/>
          </p:nvSpPr>
          <p:spPr>
            <a:xfrm>
              <a:off x="14478000" y="3314700"/>
              <a:ext cx="838200" cy="3048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8763640" y="5970778"/>
            <a:ext cx="1095662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latin typeface="Poppins Bold" panose="020B0604020202020204" charset="0"/>
                <a:cs typeface="Poppins Bold" panose="020B0604020202020204" charset="0"/>
              </a:rPr>
              <a:t>Independent Variable Transformation</a:t>
            </a:r>
            <a:endParaRPr lang="en-US" sz="4400" dirty="0">
              <a:latin typeface="Poppins Bold" panose="020B0604020202020204" charset="0"/>
              <a:cs typeface="Poppins Bold" panose="020B0604020202020204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8652240" y="8217725"/>
            <a:ext cx="78426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 smtClean="0">
                <a:latin typeface="Poppins" panose="020B0604020202020204" charset="0"/>
                <a:cs typeface="Poppins" panose="020B0604020202020204" charset="0"/>
              </a:rPr>
              <a:t>logCryptoAdoptionIndex</a:t>
            </a:r>
            <a:r>
              <a:rPr lang="en-US" sz="2000" dirty="0" smtClean="0">
                <a:latin typeface="Poppins" panose="020B0604020202020204" charset="0"/>
                <a:cs typeface="Poppins" panose="020B0604020202020204" charset="0"/>
              </a:rPr>
              <a:t> </a:t>
            </a:r>
            <a:r>
              <a:rPr lang="sr-Latn-ME" sz="2000" dirty="0" smtClean="0">
                <a:latin typeface="Poppins" panose="020B0604020202020204" charset="0"/>
                <a:cs typeface="Poppins" panose="020B0604020202020204" charset="0"/>
              </a:rPr>
              <a:t>= log(</a:t>
            </a:r>
            <a:r>
              <a:rPr lang="en-US" sz="2000" dirty="0" err="1" smtClean="0">
                <a:latin typeface="Poppins" panose="020B0604020202020204" charset="0"/>
                <a:cs typeface="Poppins" panose="020B0604020202020204" charset="0"/>
              </a:rPr>
              <a:t>CryptoAdoptionIndex</a:t>
            </a:r>
            <a:r>
              <a:rPr lang="sr-Latn-ME" sz="2000" dirty="0" smtClean="0">
                <a:latin typeface="Poppins" panose="020B0604020202020204" charset="0"/>
                <a:cs typeface="Poppins" panose="020B0604020202020204" charset="0"/>
              </a:rPr>
              <a:t> + 0.01)</a:t>
            </a:r>
            <a:endParaRPr lang="en-US" sz="2000" dirty="0">
              <a:latin typeface="Poppins" panose="020B0604020202020204" charset="0"/>
              <a:cs typeface="Poppins" panose="020B0604020202020204" charset="0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788049" y="4229100"/>
            <a:ext cx="7772400" cy="5943601"/>
            <a:chOff x="788049" y="4229100"/>
            <a:chExt cx="7772400" cy="5943601"/>
          </a:xfrm>
        </p:grpSpPr>
        <p:grpSp>
          <p:nvGrpSpPr>
            <p:cNvPr id="18" name="Group 17"/>
            <p:cNvGrpSpPr/>
            <p:nvPr/>
          </p:nvGrpSpPr>
          <p:grpSpPr>
            <a:xfrm>
              <a:off x="788049" y="4229100"/>
              <a:ext cx="7772400" cy="5943601"/>
              <a:chOff x="152400" y="1866900"/>
              <a:chExt cx="7772400" cy="5943601"/>
            </a:xfrm>
          </p:grpSpPr>
          <p:grpSp>
            <p:nvGrpSpPr>
              <p:cNvPr id="19" name="Group 18"/>
              <p:cNvGrpSpPr/>
              <p:nvPr/>
            </p:nvGrpSpPr>
            <p:grpSpPr>
              <a:xfrm>
                <a:off x="152400" y="1866900"/>
                <a:ext cx="7772400" cy="5943601"/>
                <a:chOff x="685800" y="2019299"/>
                <a:chExt cx="7772400" cy="5943601"/>
              </a:xfrm>
            </p:grpSpPr>
            <p:pic>
              <p:nvPicPr>
                <p:cNvPr id="23" name="Picture 22">
                  <a:extLst>
                    <a:ext uri="{FF2B5EF4-FFF2-40B4-BE49-F238E27FC236}">
                      <a16:creationId xmlns:a16="http://schemas.microsoft.com/office/drawing/2014/main" id="{240AA687-0AE3-B338-59C2-5141BEE00D3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85800" y="2019299"/>
                  <a:ext cx="7772400" cy="5943601"/>
                </a:xfrm>
                <a:prstGeom prst="rect">
                  <a:avLst/>
                </a:prstGeom>
              </p:spPr>
            </p:pic>
            <p:sp>
              <p:nvSpPr>
                <p:cNvPr id="24" name="Oval 23"/>
                <p:cNvSpPr/>
                <p:nvPr/>
              </p:nvSpPr>
              <p:spPr>
                <a:xfrm>
                  <a:off x="8001000" y="4305300"/>
                  <a:ext cx="228600" cy="304800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" name="Oval 24"/>
                <p:cNvSpPr/>
                <p:nvPr/>
              </p:nvSpPr>
              <p:spPr>
                <a:xfrm>
                  <a:off x="5638800" y="3009900"/>
                  <a:ext cx="228600" cy="304800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" name="Oval 25"/>
                <p:cNvSpPr/>
                <p:nvPr/>
              </p:nvSpPr>
              <p:spPr>
                <a:xfrm>
                  <a:off x="5181600" y="3562410"/>
                  <a:ext cx="228600" cy="304800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" name="Oval 26"/>
                <p:cNvSpPr/>
                <p:nvPr/>
              </p:nvSpPr>
              <p:spPr>
                <a:xfrm>
                  <a:off x="3900740" y="4305300"/>
                  <a:ext cx="228600" cy="304800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8" name="Straight Arrow Connector 27">
                  <a:extLst>
                    <a:ext uri="{FF2B5EF4-FFF2-40B4-BE49-F238E27FC236}">
                      <a16:creationId xmlns:a16="http://schemas.microsoft.com/office/drawing/2014/main" id="{51BA943B-453D-5277-61A7-25DF944FE15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753100" y="2781300"/>
                  <a:ext cx="342900" cy="22860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Arrow Connector 28">
                  <a:extLst>
                    <a:ext uri="{FF2B5EF4-FFF2-40B4-BE49-F238E27FC236}">
                      <a16:creationId xmlns:a16="http://schemas.microsoft.com/office/drawing/2014/main" id="{51BA943B-453D-5277-61A7-25DF944FE15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095359" y="4305300"/>
                  <a:ext cx="476641" cy="53788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Arrow Connector 29">
                  <a:extLst>
                    <a:ext uri="{FF2B5EF4-FFF2-40B4-BE49-F238E27FC236}">
                      <a16:creationId xmlns:a16="http://schemas.microsoft.com/office/drawing/2014/main" id="{51BA943B-453D-5277-61A7-25DF944FE15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387546" y="3562410"/>
                  <a:ext cx="365554" cy="107576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Arrow Connector 30">
                  <a:extLst>
                    <a:ext uri="{FF2B5EF4-FFF2-40B4-BE49-F238E27FC236}">
                      <a16:creationId xmlns:a16="http://schemas.microsoft.com/office/drawing/2014/main" id="{51BA943B-453D-5277-61A7-25DF944FE15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620000" y="4457700"/>
                  <a:ext cx="381000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2" name="TextBox 31"/>
                <p:cNvSpPr txBox="1"/>
                <p:nvPr/>
              </p:nvSpPr>
              <p:spPr>
                <a:xfrm>
                  <a:off x="6939596" y="4273034"/>
                  <a:ext cx="7620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sr-Latn-ME" dirty="0" smtClean="0">
                      <a:latin typeface="Poppins" panose="020B0604020202020204" charset="0"/>
                      <a:cs typeface="Poppins" panose="020B0604020202020204" charset="0"/>
                    </a:rPr>
                    <a:t>India</a:t>
                  </a:r>
                  <a:endParaRPr lang="en-US" dirty="0">
                    <a:latin typeface="Poppins" panose="020B0604020202020204" charset="0"/>
                    <a:cs typeface="Poppins" panose="020B0604020202020204" charset="0"/>
                  </a:endParaRPr>
                </a:p>
              </p:txBody>
            </p:sp>
          </p:grpSp>
          <p:sp>
            <p:nvSpPr>
              <p:cNvPr id="20" name="TextBox 19"/>
              <p:cNvSpPr txBox="1"/>
              <p:nvPr/>
            </p:nvSpPr>
            <p:spPr>
              <a:xfrm>
                <a:off x="5562600" y="2387255"/>
                <a:ext cx="1143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sr-Latn-ME" dirty="0" smtClean="0">
                    <a:latin typeface="Poppins" panose="020B0604020202020204" charset="0"/>
                    <a:cs typeface="Poppins" panose="020B0604020202020204" charset="0"/>
                  </a:rPr>
                  <a:t>Nigeria</a:t>
                </a:r>
                <a:endParaRPr lang="en-US" dirty="0">
                  <a:latin typeface="Poppins" panose="020B0604020202020204" charset="0"/>
                  <a:cs typeface="Poppins" panose="020B0604020202020204" charset="0"/>
                </a:endParaRP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5172075" y="3209956"/>
                <a:ext cx="11620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sr-Latn-ME" dirty="0" smtClean="0">
                    <a:latin typeface="Poppins" panose="020B0604020202020204" charset="0"/>
                    <a:cs typeface="Poppins" panose="020B0604020202020204" charset="0"/>
                  </a:rPr>
                  <a:t>Vietnam</a:t>
                </a:r>
                <a:endParaRPr lang="en-US" dirty="0">
                  <a:latin typeface="Poppins" panose="020B0604020202020204" charset="0"/>
                  <a:cs typeface="Poppins" panose="020B0604020202020204" charset="0"/>
                </a:endParaRP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4015946" y="3962521"/>
                <a:ext cx="1676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sr-Latn-ME" dirty="0" smtClean="0">
                    <a:latin typeface="Poppins" panose="020B0604020202020204" charset="0"/>
                    <a:cs typeface="Poppins" panose="020B0604020202020204" charset="0"/>
                  </a:rPr>
                  <a:t>USA</a:t>
                </a:r>
                <a:endParaRPr lang="en-US" dirty="0">
                  <a:latin typeface="Poppins" panose="020B0604020202020204" charset="0"/>
                  <a:cs typeface="Poppins" panose="020B0604020202020204" charset="0"/>
                </a:endParaRPr>
              </a:p>
            </p:txBody>
          </p:sp>
        </p:grpSp>
        <p:sp>
          <p:nvSpPr>
            <p:cNvPr id="3" name="TextBox 2"/>
            <p:cNvSpPr txBox="1"/>
            <p:nvPr/>
          </p:nvSpPr>
          <p:spPr>
            <a:xfrm>
              <a:off x="3805647" y="9686028"/>
              <a:ext cx="2388249" cy="369332"/>
            </a:xfrm>
            <a:prstGeom prst="rect">
              <a:avLst/>
            </a:prstGeom>
            <a:solidFill>
              <a:srgbClr val="EAF2F3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Crypto Adoption Index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229578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019800" y="342900"/>
            <a:ext cx="7162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latin typeface="Poppins Bold" panose="020B0604020202020204" charset="0"/>
                <a:cs typeface="Poppins Bold" panose="020B0604020202020204" charset="0"/>
              </a:rPr>
              <a:t>Final Regression Results</a:t>
            </a:r>
            <a:endParaRPr lang="en-US" sz="4400" dirty="0">
              <a:latin typeface="Poppins Bold" panose="020B0604020202020204" charset="0"/>
              <a:cs typeface="Poppins Bold" panose="020B0604020202020204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7507880" y="2123584"/>
            <a:ext cx="9664327" cy="6740307"/>
            <a:chOff x="7709272" y="1881559"/>
            <a:chExt cx="9664327" cy="6740307"/>
          </a:xfrm>
        </p:grpSpPr>
        <p:sp>
          <p:nvSpPr>
            <p:cNvPr id="7" name="TextBox 6"/>
            <p:cNvSpPr txBox="1"/>
            <p:nvPr/>
          </p:nvSpPr>
          <p:spPr>
            <a:xfrm>
              <a:off x="7709272" y="1881559"/>
              <a:ext cx="9664327" cy="67403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2400" dirty="0" smtClean="0">
                  <a:latin typeface="Poppins" panose="020B0604020202020204" charset="0"/>
                  <a:cs typeface="Poppins" panose="020B0604020202020204" charset="0"/>
                </a:rPr>
                <a:t>Higher </a:t>
              </a:r>
              <a:r>
                <a:rPr lang="en-US" sz="2400" dirty="0">
                  <a:latin typeface="Poppins" panose="020B0604020202020204" charset="0"/>
                  <a:cs typeface="Poppins" panose="020B0604020202020204" charset="0"/>
                </a:rPr>
                <a:t>crypto adoption is associated with higher </a:t>
              </a:r>
              <a:r>
                <a:rPr lang="en-US" sz="2400" dirty="0" smtClean="0">
                  <a:latin typeface="Poppins" panose="020B0604020202020204" charset="0"/>
                  <a:cs typeface="Poppins" panose="020B0604020202020204" charset="0"/>
                </a:rPr>
                <a:t>crime</a:t>
              </a:r>
            </a:p>
            <a:p>
              <a:pPr>
                <a:lnSpc>
                  <a:spcPct val="150000"/>
                </a:lnSpc>
              </a:pPr>
              <a:r>
                <a:rPr lang="en-US" sz="2400" dirty="0" smtClean="0">
                  <a:latin typeface="Poppins" panose="020B0604020202020204" charset="0"/>
                  <a:cs typeface="Poppins" panose="020B0604020202020204" charset="0"/>
                </a:rPr>
                <a:t>→ </a:t>
              </a:r>
              <a:r>
                <a:rPr lang="en-US" sz="2400" dirty="0">
                  <a:latin typeface="Poppins" panose="020B0604020202020204" charset="0"/>
                  <a:cs typeface="Poppins" panose="020B0604020202020204" charset="0"/>
                </a:rPr>
                <a:t>1% ↑ in crypto adoption → 0.00513-point ↑ in crime </a:t>
              </a:r>
              <a:r>
                <a:rPr lang="en-US" sz="2400" dirty="0" smtClean="0">
                  <a:latin typeface="Poppins" panose="020B0604020202020204" charset="0"/>
                  <a:cs typeface="Poppins" panose="020B0604020202020204" charset="0"/>
                </a:rPr>
                <a:t>score</a:t>
              </a:r>
            </a:p>
            <a:p>
              <a:pPr>
                <a:lnSpc>
                  <a:spcPct val="150000"/>
                </a:lnSpc>
              </a:pPr>
              <a:endParaRPr lang="en-US" sz="2400" dirty="0" smtClean="0">
                <a:latin typeface="Poppins" panose="020B0604020202020204" charset="0"/>
                <a:cs typeface="Poppins" panose="020B0604020202020204" charset="0"/>
              </a:endParaRPr>
            </a:p>
            <a:p>
              <a:pPr>
                <a:lnSpc>
                  <a:spcPct val="150000"/>
                </a:lnSpc>
              </a:pPr>
              <a:endParaRPr lang="en-US" sz="2400" dirty="0">
                <a:latin typeface="Poppins" panose="020B0604020202020204" charset="0"/>
                <a:cs typeface="Poppins" panose="020B0604020202020204" charset="0"/>
              </a:endParaRPr>
            </a:p>
            <a:p>
              <a:pPr>
                <a:lnSpc>
                  <a:spcPct val="150000"/>
                </a:lnSpc>
              </a:pPr>
              <a:endParaRPr lang="en-US" sz="2400" dirty="0" smtClean="0">
                <a:latin typeface="Poppins" panose="020B0604020202020204" charset="0"/>
                <a:cs typeface="Poppins" panose="020B0604020202020204" charset="0"/>
              </a:endParaRPr>
            </a:p>
            <a:p>
              <a:pPr>
                <a:lnSpc>
                  <a:spcPct val="150000"/>
                </a:lnSpc>
              </a:pPr>
              <a:endParaRPr lang="en-US" sz="2400" dirty="0">
                <a:latin typeface="Poppins" panose="020B0604020202020204" charset="0"/>
                <a:cs typeface="Poppins" panose="020B0604020202020204" charset="0"/>
              </a:endParaRPr>
            </a:p>
            <a:p>
              <a:pPr>
                <a:lnSpc>
                  <a:spcPct val="150000"/>
                </a:lnSpc>
              </a:pPr>
              <a:endParaRPr lang="en-US" sz="2400" dirty="0" smtClean="0">
                <a:latin typeface="Poppins" panose="020B0604020202020204" charset="0"/>
                <a:cs typeface="Poppins" panose="020B0604020202020204" charset="0"/>
              </a:endParaRPr>
            </a:p>
            <a:p>
              <a:pPr>
                <a:lnSpc>
                  <a:spcPct val="150000"/>
                </a:lnSpc>
              </a:pPr>
              <a:endParaRPr lang="en-US" sz="2400" dirty="0" smtClean="0">
                <a:latin typeface="Poppins" panose="020B0604020202020204" charset="0"/>
                <a:cs typeface="Poppins" panose="020B0604020202020204" charset="0"/>
              </a:endParaRPr>
            </a:p>
            <a:p>
              <a:pPr>
                <a:lnSpc>
                  <a:spcPct val="150000"/>
                </a:lnSpc>
              </a:pPr>
              <a:endParaRPr lang="en-US" sz="2400" dirty="0" smtClean="0">
                <a:latin typeface="Poppins" panose="020B0604020202020204" charset="0"/>
                <a:cs typeface="Poppins" panose="020B0604020202020204" charset="0"/>
              </a:endParaRPr>
            </a:p>
            <a:p>
              <a:pPr>
                <a:lnSpc>
                  <a:spcPct val="150000"/>
                </a:lnSpc>
              </a:pPr>
              <a:endParaRPr lang="en-US" sz="2400" dirty="0">
                <a:latin typeface="Poppins" panose="020B0604020202020204" charset="0"/>
                <a:cs typeface="Poppins" panose="020B0604020202020204" charset="0"/>
              </a:endParaRPr>
            </a:p>
            <a:p>
              <a:pPr>
                <a:lnSpc>
                  <a:spcPct val="150000"/>
                </a:lnSpc>
              </a:pPr>
              <a:r>
                <a:rPr lang="en-US" sz="2400" dirty="0" smtClean="0">
                  <a:latin typeface="Poppins" panose="020B0604020202020204" charset="0"/>
                  <a:cs typeface="Poppins" panose="020B0604020202020204" charset="0"/>
                </a:rPr>
                <a:t>Stronger </a:t>
              </a:r>
              <a:r>
                <a:rPr lang="en-US" sz="2400" dirty="0">
                  <a:latin typeface="Poppins" panose="020B0604020202020204" charset="0"/>
                  <a:cs typeface="Poppins" panose="020B0604020202020204" charset="0"/>
                </a:rPr>
                <a:t>law enforcement linked to lower crime </a:t>
              </a:r>
              <a:r>
                <a:rPr lang="en-US" sz="2400" dirty="0" smtClean="0">
                  <a:latin typeface="Poppins" panose="020B0604020202020204" charset="0"/>
                  <a:cs typeface="Poppins" panose="020B0604020202020204" charset="0"/>
                </a:rPr>
                <a:t>rates </a:t>
              </a:r>
              <a:endParaRPr lang="sr-Latn-ME" sz="2400" dirty="0" smtClean="0">
                <a:latin typeface="Poppins" panose="020B0604020202020204" charset="0"/>
                <a:cs typeface="Poppins" panose="020B0604020202020204" charset="0"/>
              </a:endParaRPr>
            </a:p>
            <a:p>
              <a:pPr>
                <a:lnSpc>
                  <a:spcPct val="150000"/>
                </a:lnSpc>
              </a:pPr>
              <a:r>
                <a:rPr lang="en-US" sz="2400" dirty="0" smtClean="0">
                  <a:latin typeface="Poppins" panose="020B0604020202020204" charset="0"/>
                  <a:cs typeface="Poppins" panose="020B0604020202020204" charset="0"/>
                </a:rPr>
                <a:t>→ </a:t>
              </a:r>
              <a:r>
                <a:rPr lang="en-US" sz="2400" dirty="0">
                  <a:latin typeface="Poppins" panose="020B0604020202020204" charset="0"/>
                  <a:cs typeface="Poppins" panose="020B0604020202020204" charset="0"/>
                </a:rPr>
                <a:t>1-point ↑ in </a:t>
              </a:r>
              <a:r>
                <a:rPr lang="sr-Latn-ME" sz="2400" dirty="0" smtClean="0">
                  <a:latin typeface="Poppins" panose="020B0604020202020204" charset="0"/>
                  <a:cs typeface="Poppins" panose="020B0604020202020204" charset="0"/>
                </a:rPr>
                <a:t>law enforcement</a:t>
              </a:r>
              <a:r>
                <a:rPr lang="en-US" sz="2400" dirty="0" smtClean="0">
                  <a:latin typeface="Poppins" panose="020B0604020202020204" charset="0"/>
                  <a:cs typeface="Poppins" panose="020B0604020202020204" charset="0"/>
                </a:rPr>
                <a:t> </a:t>
              </a:r>
              <a:r>
                <a:rPr lang="en-US" sz="2400" dirty="0">
                  <a:latin typeface="Poppins" panose="020B0604020202020204" charset="0"/>
                  <a:cs typeface="Poppins" panose="020B0604020202020204" charset="0"/>
                </a:rPr>
                <a:t>→ 0.423 ↓ in crime score </a:t>
              </a:r>
              <a:endParaRPr lang="en-US" sz="2400" dirty="0" smtClean="0">
                <a:latin typeface="Poppins" panose="020B0604020202020204" charset="0"/>
                <a:cs typeface="Poppins" panose="020B0604020202020204" charset="0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8090437" y="3372845"/>
              <a:ext cx="7924800" cy="3714184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 dirty="0">
                  <a:solidFill>
                    <a:schemeClr val="tx1"/>
                  </a:solidFill>
                  <a:latin typeface="Poppins" panose="020B0604020202020204" charset="0"/>
                  <a:cs typeface="Poppins" panose="020B0604020202020204" charset="0"/>
                </a:rPr>
                <a:t>Doubling crypto adoption leads to a notable rise in </a:t>
              </a:r>
              <a:r>
                <a:rPr lang="en-US" sz="3000" dirty="0" smtClean="0">
                  <a:solidFill>
                    <a:schemeClr val="tx1"/>
                  </a:solidFill>
                  <a:latin typeface="Poppins" panose="020B0604020202020204" charset="0"/>
                  <a:cs typeface="Poppins" panose="020B0604020202020204" charset="0"/>
                </a:rPr>
                <a:t>crime</a:t>
              </a:r>
              <a:r>
                <a:rPr lang="sr-Latn-ME" sz="3000" dirty="0" smtClean="0">
                  <a:solidFill>
                    <a:schemeClr val="tx1"/>
                  </a:solidFill>
                  <a:latin typeface="Poppins" panose="020B0604020202020204" charset="0"/>
                  <a:cs typeface="Poppins" panose="020B0604020202020204" charset="0"/>
                </a:rPr>
                <a:t>:</a:t>
              </a:r>
            </a:p>
            <a:p>
              <a:pPr algn="ctr"/>
              <a:r>
                <a:rPr lang="en-US" sz="3000" dirty="0">
                  <a:solidFill>
                    <a:schemeClr val="tx1"/>
                  </a:solidFill>
                  <a:latin typeface="Poppins" panose="020B0604020202020204" charset="0"/>
                  <a:cs typeface="Poppins" panose="020B0604020202020204" charset="0"/>
                </a:rPr>
                <a:t/>
              </a:r>
              <a:br>
                <a:rPr lang="en-US" sz="3000" dirty="0">
                  <a:solidFill>
                    <a:schemeClr val="tx1"/>
                  </a:solidFill>
                  <a:latin typeface="Poppins" panose="020B0604020202020204" charset="0"/>
                  <a:cs typeface="Poppins" panose="020B0604020202020204" charset="0"/>
                </a:rPr>
              </a:br>
              <a:r>
                <a:rPr lang="en-US" sz="3000" b="1" dirty="0">
                  <a:solidFill>
                    <a:schemeClr val="tx1"/>
                  </a:solidFill>
                  <a:latin typeface="Poppins" panose="020B0604020202020204" charset="0"/>
                  <a:cs typeface="Poppins" panose="020B0604020202020204" charset="0"/>
                </a:rPr>
                <a:t>→</a:t>
              </a:r>
              <a:r>
                <a:rPr lang="en-US" sz="3000" dirty="0">
                  <a:solidFill>
                    <a:schemeClr val="tx1"/>
                  </a:solidFill>
                  <a:latin typeface="Poppins" panose="020B0604020202020204" charset="0"/>
                  <a:cs typeface="Poppins" panose="020B0604020202020204" charset="0"/>
                </a:rPr>
                <a:t> A 100% increase in crypto adoption index predicts a 0.513-point rise in crime </a:t>
              </a:r>
              <a:r>
                <a:rPr lang="en-US" sz="3000" dirty="0" smtClean="0">
                  <a:solidFill>
                    <a:schemeClr val="tx1"/>
                  </a:solidFill>
                  <a:latin typeface="Poppins" panose="020B0604020202020204" charset="0"/>
                  <a:cs typeface="Poppins" panose="020B0604020202020204" charset="0"/>
                </a:rPr>
                <a:t>rate </a:t>
              </a:r>
              <a:r>
                <a:rPr lang="en-US" sz="3000" dirty="0">
                  <a:solidFill>
                    <a:schemeClr val="tx1"/>
                  </a:solidFill>
                  <a:latin typeface="Poppins" panose="020B0604020202020204" charset="0"/>
                  <a:cs typeface="Poppins" panose="020B0604020202020204" charset="0"/>
                </a:rPr>
                <a:t>(on a 1–10 scale)</a:t>
              </a:r>
            </a:p>
            <a:p>
              <a:pPr algn="ctr"/>
              <a:endParaRPr lang="en-US" dirty="0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1295400" y="1790700"/>
            <a:ext cx="5334000" cy="7924800"/>
            <a:chOff x="1295400" y="1790700"/>
            <a:chExt cx="5334000" cy="7924800"/>
          </a:xfrm>
        </p:grpSpPr>
        <p:grpSp>
          <p:nvGrpSpPr>
            <p:cNvPr id="3" name="Group 2"/>
            <p:cNvGrpSpPr/>
            <p:nvPr/>
          </p:nvGrpSpPr>
          <p:grpSpPr>
            <a:xfrm>
              <a:off x="1295400" y="1790700"/>
              <a:ext cx="5334000" cy="7924800"/>
              <a:chOff x="1295400" y="1790700"/>
              <a:chExt cx="5334000" cy="7924800"/>
            </a:xfrm>
          </p:grpSpPr>
          <p:pic>
            <p:nvPicPr>
              <p:cNvPr id="16" name="Picture 15"/>
              <p:cNvPicPr/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295400" y="1790700"/>
                <a:ext cx="5334000" cy="7924800"/>
              </a:xfrm>
              <a:prstGeom prst="rect">
                <a:avLst/>
              </a:prstGeom>
            </p:spPr>
          </p:pic>
          <p:sp>
            <p:nvSpPr>
              <p:cNvPr id="17" name="Oval 16"/>
              <p:cNvSpPr/>
              <p:nvPr/>
            </p:nvSpPr>
            <p:spPr>
              <a:xfrm>
                <a:off x="4876800" y="6057900"/>
                <a:ext cx="1371600" cy="3810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Oval 20"/>
              <p:cNvSpPr/>
              <p:nvPr/>
            </p:nvSpPr>
            <p:spPr>
              <a:xfrm>
                <a:off x="4876800" y="2781300"/>
                <a:ext cx="1371600" cy="3810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" name="Oval 3"/>
            <p:cNvSpPr/>
            <p:nvPr/>
          </p:nvSpPr>
          <p:spPr>
            <a:xfrm>
              <a:off x="5181600" y="8648700"/>
              <a:ext cx="838200" cy="381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33"/>
          <p:cNvGrpSpPr/>
          <p:nvPr/>
        </p:nvGrpSpPr>
        <p:grpSpPr>
          <a:xfrm>
            <a:off x="15736799" y="5958037"/>
            <a:ext cx="5622271" cy="4919487"/>
            <a:chOff x="0" y="0"/>
            <a:chExt cx="812800" cy="711200"/>
          </a:xfrm>
        </p:grpSpPr>
        <p:sp>
          <p:nvSpPr>
            <p:cNvPr id="20" name="Freeform 34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1255B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Box 35"/>
            <p:cNvSpPr txBox="1"/>
            <p:nvPr/>
          </p:nvSpPr>
          <p:spPr>
            <a:xfrm>
              <a:off x="127000" y="273050"/>
              <a:ext cx="558800" cy="387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endParaRPr/>
            </a:p>
          </p:txBody>
        </p:sp>
      </p:grpSp>
      <p:grpSp>
        <p:nvGrpSpPr>
          <p:cNvPr id="23" name="Group 36"/>
          <p:cNvGrpSpPr/>
          <p:nvPr/>
        </p:nvGrpSpPr>
        <p:grpSpPr>
          <a:xfrm rot="-10800000">
            <a:off x="15943291" y="7774589"/>
            <a:ext cx="2020733" cy="1768142"/>
            <a:chOff x="0" y="0"/>
            <a:chExt cx="812800" cy="711200"/>
          </a:xfrm>
        </p:grpSpPr>
        <p:sp>
          <p:nvSpPr>
            <p:cNvPr id="24" name="Freeform 37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15366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TextBox 38"/>
            <p:cNvSpPr txBox="1"/>
            <p:nvPr/>
          </p:nvSpPr>
          <p:spPr>
            <a:xfrm>
              <a:off x="127000" y="273050"/>
              <a:ext cx="558800" cy="387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endParaRPr/>
            </a:p>
          </p:txBody>
        </p:sp>
      </p:grpSp>
      <p:grpSp>
        <p:nvGrpSpPr>
          <p:cNvPr id="26" name="Group 39"/>
          <p:cNvGrpSpPr/>
          <p:nvPr/>
        </p:nvGrpSpPr>
        <p:grpSpPr>
          <a:xfrm>
            <a:off x="15859411" y="8670103"/>
            <a:ext cx="997288" cy="872627"/>
            <a:chOff x="0" y="0"/>
            <a:chExt cx="812800" cy="711200"/>
          </a:xfrm>
        </p:grpSpPr>
        <p:sp>
          <p:nvSpPr>
            <p:cNvPr id="27" name="Freeform 40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1255B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TextBox 41"/>
            <p:cNvSpPr txBox="1"/>
            <p:nvPr/>
          </p:nvSpPr>
          <p:spPr>
            <a:xfrm>
              <a:off x="127000" y="273050"/>
              <a:ext cx="558800" cy="387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endParaRPr/>
            </a:p>
          </p:txBody>
        </p:sp>
      </p:grpSp>
      <p:grpSp>
        <p:nvGrpSpPr>
          <p:cNvPr id="29" name="Group 36"/>
          <p:cNvGrpSpPr/>
          <p:nvPr/>
        </p:nvGrpSpPr>
        <p:grpSpPr>
          <a:xfrm rot="-10800000">
            <a:off x="16700873" y="-156451"/>
            <a:ext cx="2020733" cy="1768142"/>
            <a:chOff x="0" y="0"/>
            <a:chExt cx="812800" cy="711200"/>
          </a:xfrm>
        </p:grpSpPr>
        <p:sp>
          <p:nvSpPr>
            <p:cNvPr id="30" name="Freeform 37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15366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TextBox 38"/>
            <p:cNvSpPr txBox="1"/>
            <p:nvPr/>
          </p:nvSpPr>
          <p:spPr>
            <a:xfrm>
              <a:off x="127000" y="273050"/>
              <a:ext cx="558800" cy="387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endParaRPr/>
            </a:p>
          </p:txBody>
        </p:sp>
      </p:grpSp>
      <p:grpSp>
        <p:nvGrpSpPr>
          <p:cNvPr id="32" name="Group 39"/>
          <p:cNvGrpSpPr/>
          <p:nvPr/>
        </p:nvGrpSpPr>
        <p:grpSpPr>
          <a:xfrm>
            <a:off x="17707004" y="865361"/>
            <a:ext cx="997288" cy="872627"/>
            <a:chOff x="0" y="0"/>
            <a:chExt cx="812800" cy="711200"/>
          </a:xfrm>
        </p:grpSpPr>
        <p:sp>
          <p:nvSpPr>
            <p:cNvPr id="33" name="Freeform 40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1255B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TextBox 41"/>
            <p:cNvSpPr txBox="1"/>
            <p:nvPr/>
          </p:nvSpPr>
          <p:spPr>
            <a:xfrm>
              <a:off x="127000" y="273050"/>
              <a:ext cx="558800" cy="387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610292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71329" y="190500"/>
            <a:ext cx="1346422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Poppins Bold" panose="020B0604020202020204" charset="0"/>
                <a:cs typeface="Poppins Bold" panose="020B0604020202020204" charset="0"/>
              </a:rPr>
              <a:t>Exploring the Impact Across Crime Categories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2574112" y="3121236"/>
            <a:ext cx="5371070" cy="42934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600" dirty="0">
                <a:latin typeface="Poppins" panose="020B0604020202020204" charset="0"/>
                <a:cs typeface="Poppins" panose="020B0604020202020204" charset="0"/>
              </a:rPr>
              <a:t>Crypto adoption is significant at the 1% level across </a:t>
            </a:r>
            <a:r>
              <a:rPr lang="en-US" sz="2600" dirty="0" smtClean="0">
                <a:latin typeface="Poppins" panose="020B0604020202020204" charset="0"/>
                <a:cs typeface="Poppins" panose="020B0604020202020204" charset="0"/>
              </a:rPr>
              <a:t>crime types except for</a:t>
            </a:r>
            <a:r>
              <a:rPr lang="sr-Latn-ME" sz="2600" dirty="0" smtClean="0">
                <a:latin typeface="Poppins" panose="020B0604020202020204" charset="0"/>
                <a:cs typeface="Poppins" panose="020B0604020202020204" charset="0"/>
              </a:rPr>
              <a:t>: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sr-Latn-ME" sz="2600" dirty="0" smtClean="0">
                <a:latin typeface="Poppins" panose="020B0604020202020204" charset="0"/>
                <a:cs typeface="Poppins" panose="020B0604020202020204" charset="0"/>
              </a:rPr>
              <a:t>Cocaine Trade </a:t>
            </a:r>
          </a:p>
          <a:p>
            <a:pPr>
              <a:lnSpc>
                <a:spcPct val="150000"/>
              </a:lnSpc>
            </a:pPr>
            <a:r>
              <a:rPr lang="sr-Latn-ME" sz="2600" dirty="0" smtClean="0">
                <a:latin typeface="Poppins" panose="020B0604020202020204" charset="0"/>
                <a:cs typeface="Poppins" panose="020B0604020202020204" charset="0"/>
              </a:rPr>
              <a:t>(not significant)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sr-Latn-ME" sz="2600" dirty="0" smtClean="0">
                <a:latin typeface="Poppins" panose="020B0604020202020204" charset="0"/>
                <a:cs typeface="Poppins" panose="020B0604020202020204" charset="0"/>
              </a:rPr>
              <a:t>Cannabis Trade</a:t>
            </a:r>
          </a:p>
          <a:p>
            <a:pPr>
              <a:lnSpc>
                <a:spcPct val="150000"/>
              </a:lnSpc>
            </a:pPr>
            <a:r>
              <a:rPr lang="sr-Latn-ME" sz="2600" dirty="0" smtClean="0">
                <a:latin typeface="Poppins" panose="020B0604020202020204" charset="0"/>
                <a:cs typeface="Poppins" panose="020B0604020202020204" charset="0"/>
              </a:rPr>
              <a:t>(significant at the 10% level</a:t>
            </a:r>
            <a:r>
              <a:rPr lang="sr-Latn-ME" sz="2600" dirty="0" smtClean="0">
                <a:latin typeface="Poppins" panose="020B0604020202020204" charset="0"/>
                <a:cs typeface="Poppins" panose="020B0604020202020204" charset="0"/>
              </a:rPr>
              <a:t>)</a:t>
            </a:r>
            <a:endParaRPr lang="sr-Latn-ME" sz="2600" dirty="0" smtClean="0">
              <a:latin typeface="Poppins" panose="020B0604020202020204" charset="0"/>
              <a:cs typeface="Poppins" panose="020B0604020202020204" charset="0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877330" y="1054160"/>
            <a:ext cx="11053119" cy="9038735"/>
            <a:chOff x="877330" y="1054160"/>
            <a:chExt cx="11053119" cy="9038735"/>
          </a:xfrm>
        </p:grpSpPr>
        <p:grpSp>
          <p:nvGrpSpPr>
            <p:cNvPr id="4" name="Group 3"/>
            <p:cNvGrpSpPr/>
            <p:nvPr/>
          </p:nvGrpSpPr>
          <p:grpSpPr>
            <a:xfrm>
              <a:off x="889687" y="1054160"/>
              <a:ext cx="11040762" cy="4564559"/>
              <a:chOff x="770238" y="1028675"/>
              <a:chExt cx="11040762" cy="4564559"/>
            </a:xfrm>
          </p:grpSpPr>
          <p:pic>
            <p:nvPicPr>
              <p:cNvPr id="19" name="Picture 18"/>
              <p:cNvPicPr/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70238" y="1028675"/>
                <a:ext cx="11040762" cy="4564559"/>
              </a:xfrm>
              <a:prstGeom prst="rect">
                <a:avLst/>
              </a:prstGeom>
            </p:spPr>
          </p:pic>
          <p:sp>
            <p:nvSpPr>
              <p:cNvPr id="3" name="Oval 2"/>
              <p:cNvSpPr/>
              <p:nvPr/>
            </p:nvSpPr>
            <p:spPr>
              <a:xfrm>
                <a:off x="4800600" y="1742045"/>
                <a:ext cx="914400" cy="2286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Oval 5"/>
              <p:cNvSpPr/>
              <p:nvPr/>
            </p:nvSpPr>
            <p:spPr>
              <a:xfrm>
                <a:off x="6705600" y="1742045"/>
                <a:ext cx="914400" cy="2286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Oval 6"/>
              <p:cNvSpPr/>
              <p:nvPr/>
            </p:nvSpPr>
            <p:spPr>
              <a:xfrm>
                <a:off x="8489043" y="1742045"/>
                <a:ext cx="914400" cy="2286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Oval 7"/>
              <p:cNvSpPr/>
              <p:nvPr/>
            </p:nvSpPr>
            <p:spPr>
              <a:xfrm>
                <a:off x="10363200" y="1742045"/>
                <a:ext cx="914400" cy="2286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" name="Group 4"/>
            <p:cNvGrpSpPr/>
            <p:nvPr/>
          </p:nvGrpSpPr>
          <p:grpSpPr>
            <a:xfrm>
              <a:off x="877330" y="5597095"/>
              <a:ext cx="11049000" cy="4495800"/>
              <a:chOff x="877330" y="5597095"/>
              <a:chExt cx="11049000" cy="4495800"/>
            </a:xfrm>
          </p:grpSpPr>
          <p:pic>
            <p:nvPicPr>
              <p:cNvPr id="20" name="Picture 19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77330" y="5597095"/>
                <a:ext cx="11049000" cy="4495800"/>
              </a:xfrm>
              <a:prstGeom prst="rect">
                <a:avLst/>
              </a:prstGeom>
            </p:spPr>
          </p:pic>
          <p:sp>
            <p:nvSpPr>
              <p:cNvPr id="10" name="Oval 9"/>
              <p:cNvSpPr/>
              <p:nvPr/>
            </p:nvSpPr>
            <p:spPr>
              <a:xfrm>
                <a:off x="5181600" y="6154204"/>
                <a:ext cx="914400" cy="2286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/>
              <p:cNvSpPr/>
              <p:nvPr/>
            </p:nvSpPr>
            <p:spPr>
              <a:xfrm>
                <a:off x="10400270" y="6173253"/>
                <a:ext cx="914400" cy="2286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/>
              <p:cNvSpPr/>
              <p:nvPr/>
            </p:nvSpPr>
            <p:spPr>
              <a:xfrm>
                <a:off x="6858000" y="6154204"/>
                <a:ext cx="914400" cy="2286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Oval 12"/>
              <p:cNvSpPr/>
              <p:nvPr/>
            </p:nvSpPr>
            <p:spPr>
              <a:xfrm>
                <a:off x="8598195" y="6173253"/>
                <a:ext cx="914400" cy="2286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5" name="Oval 14"/>
            <p:cNvSpPr/>
            <p:nvPr/>
          </p:nvSpPr>
          <p:spPr>
            <a:xfrm>
              <a:off x="5311346" y="9486900"/>
              <a:ext cx="762000" cy="2286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6934200" y="9486900"/>
              <a:ext cx="762000" cy="2286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8684692" y="9486900"/>
              <a:ext cx="762000" cy="2286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2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62854" y="8719685"/>
            <a:ext cx="2414850" cy="1991629"/>
          </a:xfrm>
          <a:prstGeom prst="rect">
            <a:avLst/>
          </a:prstGeom>
        </p:spPr>
      </p:pic>
      <p:grpSp>
        <p:nvGrpSpPr>
          <p:cNvPr id="23" name="Group 39"/>
          <p:cNvGrpSpPr/>
          <p:nvPr/>
        </p:nvGrpSpPr>
        <p:grpSpPr>
          <a:xfrm>
            <a:off x="17789356" y="7734300"/>
            <a:ext cx="997288" cy="872627"/>
            <a:chOff x="0" y="0"/>
            <a:chExt cx="812800" cy="711200"/>
          </a:xfrm>
        </p:grpSpPr>
        <p:sp>
          <p:nvSpPr>
            <p:cNvPr id="24" name="Freeform 40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1255B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TextBox 41"/>
            <p:cNvSpPr txBox="1"/>
            <p:nvPr/>
          </p:nvSpPr>
          <p:spPr>
            <a:xfrm>
              <a:off x="127000" y="273050"/>
              <a:ext cx="558800" cy="387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endParaRPr/>
            </a:p>
          </p:txBody>
        </p:sp>
      </p:grpSp>
      <p:grpSp>
        <p:nvGrpSpPr>
          <p:cNvPr id="26" name="Group 32"/>
          <p:cNvGrpSpPr/>
          <p:nvPr/>
        </p:nvGrpSpPr>
        <p:grpSpPr>
          <a:xfrm>
            <a:off x="16267267" y="-130025"/>
            <a:ext cx="2020733" cy="1768142"/>
            <a:chOff x="0" y="0"/>
            <a:chExt cx="812800" cy="711200"/>
          </a:xfrm>
        </p:grpSpPr>
        <p:sp>
          <p:nvSpPr>
            <p:cNvPr id="27" name="Freeform 33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15366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TextBox 34"/>
            <p:cNvSpPr txBox="1"/>
            <p:nvPr/>
          </p:nvSpPr>
          <p:spPr>
            <a:xfrm>
              <a:off x="127000" y="273050"/>
              <a:ext cx="558800" cy="387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endParaRPr/>
            </a:p>
          </p:txBody>
        </p:sp>
      </p:grpSp>
      <p:grpSp>
        <p:nvGrpSpPr>
          <p:cNvPr id="29" name="Group 38"/>
          <p:cNvGrpSpPr/>
          <p:nvPr/>
        </p:nvGrpSpPr>
        <p:grpSpPr>
          <a:xfrm rot="-10800000">
            <a:off x="17462167" y="-115358"/>
            <a:ext cx="997288" cy="872627"/>
            <a:chOff x="0" y="0"/>
            <a:chExt cx="812800" cy="711200"/>
          </a:xfrm>
        </p:grpSpPr>
        <p:sp>
          <p:nvSpPr>
            <p:cNvPr id="30" name="Freeform 39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1255B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TextBox 40"/>
            <p:cNvSpPr txBox="1"/>
            <p:nvPr/>
          </p:nvSpPr>
          <p:spPr>
            <a:xfrm>
              <a:off x="127000" y="273050"/>
              <a:ext cx="558800" cy="387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556704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F704D-75BF-ABEF-B566-A4D6BD3490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8600"/>
            <a:ext cx="16840200" cy="1143000"/>
          </a:xfrm>
        </p:spPr>
        <p:txBody>
          <a:bodyPr>
            <a:noAutofit/>
          </a:bodyPr>
          <a:lstStyle/>
          <a:p>
            <a:r>
              <a:rPr lang="en-US" dirty="0">
                <a:latin typeface="Poppins Bold" panose="020B0604020202020204" charset="0"/>
                <a:cs typeface="Poppins Bold" panose="020B0604020202020204" charset="0"/>
              </a:rPr>
              <a:t>Does Crime Drive </a:t>
            </a:r>
            <a:r>
              <a:rPr lang="en-US" dirty="0" smtClean="0">
                <a:latin typeface="Poppins Bold" panose="020B0604020202020204" charset="0"/>
                <a:cs typeface="Poppins Bold" panose="020B0604020202020204" charset="0"/>
              </a:rPr>
              <a:t>Crypto Adoption? </a:t>
            </a:r>
            <a:r>
              <a:rPr lang="en-US" dirty="0">
                <a:latin typeface="Poppins Bold" panose="020B0604020202020204" charset="0"/>
                <a:cs typeface="Poppins Bold" panose="020B0604020202020204" charset="0"/>
              </a:rPr>
              <a:t>Regression Results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915400" y="2123412"/>
            <a:ext cx="9073094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Poppins" panose="020B0604020202020204" charset="0"/>
                <a:cs typeface="Poppins" panose="020B0604020202020204" charset="0"/>
              </a:rPr>
              <a:t>Overall Crime Index is significant at the 1% </a:t>
            </a:r>
            <a:r>
              <a:rPr lang="en-US" sz="2800" dirty="0" smtClean="0">
                <a:latin typeface="Poppins" panose="020B0604020202020204" charset="0"/>
                <a:cs typeface="Poppins" panose="020B0604020202020204" charset="0"/>
              </a:rPr>
              <a:t>level</a:t>
            </a:r>
            <a:endParaRPr lang="sr-Latn-ME" sz="2800" dirty="0" smtClean="0">
              <a:latin typeface="Poppins" panose="020B0604020202020204" charset="0"/>
              <a:cs typeface="Poppins" panose="020B0604020202020204" charset="0"/>
            </a:endParaRPr>
          </a:p>
          <a:p>
            <a:pPr>
              <a:lnSpc>
                <a:spcPct val="200000"/>
              </a:lnSpc>
            </a:pPr>
            <a:endParaRPr lang="sr-Latn-ME" sz="2800" dirty="0">
              <a:latin typeface="Poppins" panose="020B0604020202020204" charset="0"/>
              <a:cs typeface="Poppins" panose="020B0604020202020204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Poppins" panose="020B0604020202020204" charset="0"/>
                <a:cs typeface="Poppins" panose="020B0604020202020204" charset="0"/>
              </a:rPr>
              <a:t>A </a:t>
            </a:r>
            <a:r>
              <a:rPr lang="en-US" sz="2800" dirty="0">
                <a:latin typeface="Poppins" panose="020B0604020202020204" charset="0"/>
                <a:cs typeface="Poppins" panose="020B0604020202020204" charset="0"/>
              </a:rPr>
              <a:t>1-point increase in crime </a:t>
            </a:r>
            <a:r>
              <a:rPr lang="en-US" sz="2800" dirty="0" smtClean="0">
                <a:latin typeface="Poppins" panose="020B0604020202020204" charset="0"/>
                <a:cs typeface="Poppins" panose="020B0604020202020204" charset="0"/>
              </a:rPr>
              <a:t>index</a:t>
            </a:r>
            <a:r>
              <a:rPr lang="en-US" sz="2800" dirty="0" smtClean="0">
                <a:latin typeface="Poppins" panose="020B0604020202020204" charset="0"/>
                <a:cs typeface="Poppins" panose="020B0604020202020204" charset="0"/>
              </a:rPr>
              <a:t>→ </a:t>
            </a:r>
            <a:r>
              <a:rPr lang="en-US" sz="2800" dirty="0">
                <a:latin typeface="Poppins" panose="020B0604020202020204" charset="0"/>
                <a:cs typeface="Poppins" panose="020B0604020202020204" charset="0"/>
              </a:rPr>
              <a:t>55.7% rise in crypto </a:t>
            </a:r>
            <a:r>
              <a:rPr lang="en-US" sz="2800" dirty="0" smtClean="0">
                <a:latin typeface="Poppins" panose="020B0604020202020204" charset="0"/>
                <a:cs typeface="Poppins" panose="020B0604020202020204" charset="0"/>
              </a:rPr>
              <a:t>adoption</a:t>
            </a:r>
            <a:endParaRPr lang="sr-Latn-ME" sz="2800" dirty="0" smtClean="0">
              <a:latin typeface="Poppins" panose="020B0604020202020204" charset="0"/>
              <a:cs typeface="Poppins" panose="020B0604020202020204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sr-Latn-ME" sz="2800" dirty="0">
              <a:latin typeface="Poppins" panose="020B0604020202020204" charset="0"/>
              <a:cs typeface="Poppins" panose="020B0604020202020204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sr-Latn-ME" sz="2800" dirty="0" smtClean="0">
                <a:latin typeface="Poppins" panose="020B0604020202020204" charset="0"/>
                <a:cs typeface="Poppins" panose="020B0604020202020204" charset="0"/>
              </a:rPr>
              <a:t>Model </a:t>
            </a:r>
            <a:r>
              <a:rPr lang="en-US" sz="2800" dirty="0" smtClean="0">
                <a:latin typeface="Poppins" panose="020B0604020202020204" charset="0"/>
                <a:cs typeface="Poppins" panose="020B0604020202020204" charset="0"/>
              </a:rPr>
              <a:t>suggests </a:t>
            </a:r>
            <a:r>
              <a:rPr lang="en-US" sz="2800" dirty="0">
                <a:latin typeface="Poppins" panose="020B0604020202020204" charset="0"/>
                <a:cs typeface="Poppins" panose="020B0604020202020204" charset="0"/>
              </a:rPr>
              <a:t>some reverse influence, but weaker than crypto → crime</a:t>
            </a:r>
            <a:endParaRPr lang="sr-Latn-ME" sz="2800" dirty="0" smtClean="0">
              <a:latin typeface="Poppins" panose="020B0604020202020204" charset="0"/>
              <a:cs typeface="Poppins" panose="020B0604020202020204" charset="0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1195516" y="1866900"/>
            <a:ext cx="6705600" cy="7696200"/>
            <a:chOff x="1195516" y="1866900"/>
            <a:chExt cx="6705600" cy="7696200"/>
          </a:xfrm>
        </p:grpSpPr>
        <p:pic>
          <p:nvPicPr>
            <p:cNvPr id="11" name="Picture 10"/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1195516" y="1866900"/>
              <a:ext cx="6705600" cy="7696200"/>
            </a:xfrm>
            <a:prstGeom prst="rect">
              <a:avLst/>
            </a:prstGeom>
          </p:spPr>
        </p:pic>
        <p:sp>
          <p:nvSpPr>
            <p:cNvPr id="14" name="Oval 13"/>
            <p:cNvSpPr/>
            <p:nvPr/>
          </p:nvSpPr>
          <p:spPr>
            <a:xfrm>
              <a:off x="6450227" y="2857500"/>
              <a:ext cx="1219200" cy="381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6456405" y="8496300"/>
              <a:ext cx="1219200" cy="381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33"/>
          <p:cNvGrpSpPr/>
          <p:nvPr/>
        </p:nvGrpSpPr>
        <p:grpSpPr>
          <a:xfrm>
            <a:off x="15621000" y="6036556"/>
            <a:ext cx="5622271" cy="4919487"/>
            <a:chOff x="0" y="0"/>
            <a:chExt cx="812800" cy="711200"/>
          </a:xfrm>
        </p:grpSpPr>
        <p:sp>
          <p:nvSpPr>
            <p:cNvPr id="9" name="Freeform 34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1255B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35"/>
            <p:cNvSpPr txBox="1"/>
            <p:nvPr/>
          </p:nvSpPr>
          <p:spPr>
            <a:xfrm>
              <a:off x="127000" y="273050"/>
              <a:ext cx="558800" cy="387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endParaRPr/>
            </a:p>
          </p:txBody>
        </p:sp>
      </p:grpSp>
      <p:grpSp>
        <p:nvGrpSpPr>
          <p:cNvPr id="13" name="Group 45"/>
          <p:cNvGrpSpPr/>
          <p:nvPr/>
        </p:nvGrpSpPr>
        <p:grpSpPr>
          <a:xfrm>
            <a:off x="15345001" y="8787619"/>
            <a:ext cx="1411942" cy="1250799"/>
            <a:chOff x="127000" y="273050"/>
            <a:chExt cx="1150747" cy="1019414"/>
          </a:xfrm>
        </p:grpSpPr>
        <p:sp>
          <p:nvSpPr>
            <p:cNvPr id="17" name="Freeform 46"/>
            <p:cNvSpPr/>
            <p:nvPr/>
          </p:nvSpPr>
          <p:spPr>
            <a:xfrm>
              <a:off x="464947" y="581264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1255B6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8" name="TextBox 47"/>
            <p:cNvSpPr txBox="1"/>
            <p:nvPr/>
          </p:nvSpPr>
          <p:spPr>
            <a:xfrm>
              <a:off x="127000" y="273050"/>
              <a:ext cx="558800" cy="387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endParaRPr/>
            </a:p>
          </p:txBody>
        </p:sp>
      </p:grpSp>
      <p:grpSp>
        <p:nvGrpSpPr>
          <p:cNvPr id="19" name="Group 42"/>
          <p:cNvGrpSpPr/>
          <p:nvPr/>
        </p:nvGrpSpPr>
        <p:grpSpPr>
          <a:xfrm rot="-10800000">
            <a:off x="15856965" y="8094579"/>
            <a:ext cx="2020733" cy="1768142"/>
            <a:chOff x="0" y="0"/>
            <a:chExt cx="812800" cy="711200"/>
          </a:xfrm>
        </p:grpSpPr>
        <p:sp>
          <p:nvSpPr>
            <p:cNvPr id="20" name="Freeform 43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15366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44"/>
            <p:cNvSpPr txBox="1"/>
            <p:nvPr/>
          </p:nvSpPr>
          <p:spPr>
            <a:xfrm>
              <a:off x="127000" y="273050"/>
              <a:ext cx="558800" cy="387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035314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90500"/>
            <a:ext cx="17526000" cy="1143000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Poppins Bold" panose="020B0604020202020204" charset="0"/>
                <a:cs typeface="Poppins Bold" panose="020B0604020202020204" charset="0"/>
              </a:rPr>
              <a:t>Model Robustness: </a:t>
            </a:r>
            <a:r>
              <a:rPr lang="en-US" dirty="0">
                <a:latin typeface="Poppins Bold" panose="020B0604020202020204" charset="0"/>
                <a:cs typeface="Poppins Bold" panose="020B0604020202020204" charset="0"/>
              </a:rPr>
              <a:t>Results Using 2021 Data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1143000" y="1714500"/>
            <a:ext cx="5829300" cy="8001000"/>
            <a:chOff x="1143000" y="1714500"/>
            <a:chExt cx="5829300" cy="8001000"/>
          </a:xfrm>
        </p:grpSpPr>
        <p:pic>
          <p:nvPicPr>
            <p:cNvPr id="4" name="Picture 3"/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1143000" y="1714500"/>
              <a:ext cx="5829300" cy="8001000"/>
            </a:xfrm>
            <a:prstGeom prst="rect">
              <a:avLst/>
            </a:prstGeom>
          </p:spPr>
        </p:pic>
        <p:sp>
          <p:nvSpPr>
            <p:cNvPr id="3" name="Oval 2"/>
            <p:cNvSpPr/>
            <p:nvPr/>
          </p:nvSpPr>
          <p:spPr>
            <a:xfrm>
              <a:off x="5410200" y="2705100"/>
              <a:ext cx="1143000" cy="381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/>
            <p:cNvSpPr/>
            <p:nvPr/>
          </p:nvSpPr>
          <p:spPr>
            <a:xfrm>
              <a:off x="5439032" y="6019800"/>
              <a:ext cx="1143000" cy="381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5410200" y="8648700"/>
              <a:ext cx="1143000" cy="381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8382000" y="3075803"/>
            <a:ext cx="82296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latin typeface="Poppins" panose="020B0604020202020204" charset="0"/>
                <a:cs typeface="Poppins" panose="020B0604020202020204" charset="0"/>
              </a:rPr>
              <a:t>Similar coefficients and significance </a:t>
            </a:r>
            <a:r>
              <a:rPr lang="en-US" sz="3000" dirty="0" smtClean="0">
                <a:latin typeface="Poppins" panose="020B0604020202020204" charset="0"/>
                <a:cs typeface="Poppins" panose="020B0604020202020204" charset="0"/>
              </a:rPr>
              <a:t>levels</a:t>
            </a:r>
            <a:r>
              <a:rPr lang="sr-Latn-ME" sz="3000" dirty="0" smtClean="0">
                <a:latin typeface="Poppins" panose="020B0604020202020204" charset="0"/>
                <a:cs typeface="Poppins" panose="020B0604020202020204" charset="0"/>
              </a:rPr>
              <a:t> as in 2023 </a:t>
            </a:r>
            <a:r>
              <a:rPr lang="sr-Latn-ME" sz="3000" dirty="0" smtClean="0">
                <a:latin typeface="Poppins" panose="020B0604020202020204" charset="0"/>
                <a:cs typeface="Poppins" panose="020B0604020202020204" charset="0"/>
              </a:rPr>
              <a:t>model</a:t>
            </a:r>
            <a:endParaRPr lang="en-US" sz="3000" dirty="0">
              <a:latin typeface="Poppins" panose="020B0604020202020204" charset="0"/>
              <a:cs typeface="Poppins" panose="020B0604020202020204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sr-Latn-ME" sz="3000" dirty="0" smtClean="0">
              <a:latin typeface="Poppins" panose="020B0604020202020204" charset="0"/>
              <a:cs typeface="Poppins" panose="020B0604020202020204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latin typeface="Poppins" panose="020B0604020202020204" charset="0"/>
                <a:cs typeface="Poppins" panose="020B0604020202020204" charset="0"/>
              </a:rPr>
              <a:t>Suggests model consistency over time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80575" y="7277100"/>
            <a:ext cx="2414850" cy="1991629"/>
          </a:xfrm>
          <a:prstGeom prst="rect">
            <a:avLst/>
          </a:prstGeom>
        </p:spPr>
      </p:pic>
      <p:grpSp>
        <p:nvGrpSpPr>
          <p:cNvPr id="11" name="Group 42"/>
          <p:cNvGrpSpPr/>
          <p:nvPr/>
        </p:nvGrpSpPr>
        <p:grpSpPr>
          <a:xfrm rot="-10800000">
            <a:off x="17383216" y="9383745"/>
            <a:ext cx="902696" cy="762000"/>
            <a:chOff x="0" y="0"/>
            <a:chExt cx="812800" cy="711200"/>
          </a:xfrm>
        </p:grpSpPr>
        <p:sp>
          <p:nvSpPr>
            <p:cNvPr id="12" name="Freeform 43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15366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44"/>
            <p:cNvSpPr txBox="1"/>
            <p:nvPr/>
          </p:nvSpPr>
          <p:spPr>
            <a:xfrm>
              <a:off x="127000" y="273050"/>
              <a:ext cx="558800" cy="387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024628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0057" y="225772"/>
            <a:ext cx="17221200" cy="1143000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Poppins Bold" panose="020B0604020202020204" charset="0"/>
                <a:cs typeface="Poppins Bold" panose="020B0604020202020204" charset="0"/>
              </a:rPr>
              <a:t>Limitations</a:t>
            </a:r>
            <a:endParaRPr lang="en-US" dirty="0">
              <a:latin typeface="Poppins Bold" panose="020B0604020202020204" charset="0"/>
              <a:cs typeface="Poppins Bold" panose="020B060402020202020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96313" y="979543"/>
            <a:ext cx="17678400" cy="9155423"/>
          </a:xfrm>
        </p:spPr>
        <p:txBody>
          <a:bodyPr>
            <a:normAutofit/>
          </a:bodyPr>
          <a:lstStyle/>
          <a:p>
            <a:pPr>
              <a:lnSpc>
                <a:spcPct val="250000"/>
              </a:lnSpc>
            </a:pPr>
            <a:r>
              <a:rPr lang="sr-Latn-ME" dirty="0" smtClean="0">
                <a:latin typeface="Poppins" panose="020B0604020202020204" charset="0"/>
                <a:cs typeface="Poppins" panose="020B0604020202020204" charset="0"/>
              </a:rPr>
              <a:t>Results</a:t>
            </a:r>
            <a:r>
              <a:rPr lang="en-US" dirty="0" smtClean="0">
                <a:latin typeface="Poppins" panose="020B0604020202020204" charset="0"/>
                <a:cs typeface="Poppins" panose="020B0604020202020204" charset="0"/>
              </a:rPr>
              <a:t> </a:t>
            </a:r>
            <a:r>
              <a:rPr lang="en-US" dirty="0">
                <a:latin typeface="Poppins" panose="020B0604020202020204" charset="0"/>
                <a:cs typeface="Poppins" panose="020B0604020202020204" charset="0"/>
              </a:rPr>
              <a:t>show correlation, </a:t>
            </a:r>
            <a:r>
              <a:rPr lang="en-US" dirty="0" smtClean="0">
                <a:latin typeface="Poppins" panose="020B0604020202020204" charset="0"/>
                <a:cs typeface="Poppins" panose="020B0604020202020204" charset="0"/>
              </a:rPr>
              <a:t>not</a:t>
            </a:r>
            <a:r>
              <a:rPr lang="sr-Latn-ME" dirty="0" smtClean="0">
                <a:latin typeface="Poppins" panose="020B0604020202020204" charset="0"/>
                <a:cs typeface="Poppins" panose="020B0604020202020204" charset="0"/>
              </a:rPr>
              <a:t> causation</a:t>
            </a:r>
            <a:endParaRPr lang="en-US" dirty="0" smtClean="0">
              <a:latin typeface="Poppins" panose="020B0604020202020204" charset="0"/>
              <a:cs typeface="Poppins" panose="020B0604020202020204" charset="0"/>
            </a:endParaRPr>
          </a:p>
          <a:p>
            <a:pPr>
              <a:lnSpc>
                <a:spcPct val="250000"/>
              </a:lnSpc>
            </a:pPr>
            <a:r>
              <a:rPr lang="en-US" dirty="0" smtClean="0">
                <a:latin typeface="Poppins" panose="020B0604020202020204" charset="0"/>
                <a:cs typeface="Poppins" panose="020B0604020202020204" charset="0"/>
              </a:rPr>
              <a:t>Crypto </a:t>
            </a:r>
            <a:r>
              <a:rPr lang="en-US" dirty="0">
                <a:latin typeface="Poppins" panose="020B0604020202020204" charset="0"/>
                <a:cs typeface="Poppins" panose="020B0604020202020204" charset="0"/>
              </a:rPr>
              <a:t>adoption index is </a:t>
            </a:r>
            <a:r>
              <a:rPr lang="en-US" dirty="0" smtClean="0">
                <a:latin typeface="Poppins" panose="020B0604020202020204" charset="0"/>
                <a:cs typeface="Poppins" panose="020B0604020202020204" charset="0"/>
              </a:rPr>
              <a:t>normalized</a:t>
            </a:r>
            <a:endParaRPr lang="sr-Latn-ME" dirty="0" smtClean="0">
              <a:latin typeface="Poppins" panose="020B0604020202020204" charset="0"/>
              <a:cs typeface="Poppins" panose="020B0604020202020204" charset="0"/>
            </a:endParaRPr>
          </a:p>
          <a:p>
            <a:pPr>
              <a:lnSpc>
                <a:spcPct val="250000"/>
              </a:lnSpc>
            </a:pPr>
            <a:r>
              <a:rPr lang="en-US" dirty="0">
                <a:latin typeface="Poppins" panose="020B0604020202020204" charset="0"/>
                <a:cs typeface="Poppins" panose="020B0604020202020204" charset="0"/>
              </a:rPr>
              <a:t>Cross-sectional design limits temporal </a:t>
            </a:r>
            <a:r>
              <a:rPr lang="en-US" dirty="0" smtClean="0">
                <a:latin typeface="Poppins" panose="020B0604020202020204" charset="0"/>
                <a:cs typeface="Poppins" panose="020B0604020202020204" charset="0"/>
              </a:rPr>
              <a:t>conclusions</a:t>
            </a:r>
            <a:endParaRPr lang="sr-Latn-ME" dirty="0" smtClean="0">
              <a:latin typeface="Poppins" panose="020B0604020202020204" charset="0"/>
              <a:cs typeface="Poppins" panose="020B0604020202020204" charset="0"/>
            </a:endParaRPr>
          </a:p>
          <a:p>
            <a:pPr>
              <a:lnSpc>
                <a:spcPct val="250000"/>
              </a:lnSpc>
            </a:pPr>
            <a:r>
              <a:rPr lang="en-US" dirty="0" smtClean="0">
                <a:latin typeface="Poppins" panose="020B0604020202020204" charset="0"/>
                <a:cs typeface="Poppins" panose="020B0604020202020204" charset="0"/>
              </a:rPr>
              <a:t>Data </a:t>
            </a:r>
            <a:r>
              <a:rPr lang="en-US" dirty="0">
                <a:latin typeface="Poppins" panose="020B0604020202020204" charset="0"/>
                <a:cs typeface="Poppins" panose="020B0604020202020204" charset="0"/>
              </a:rPr>
              <a:t>may vary in quality and reporting standards </a:t>
            </a:r>
            <a:endParaRPr lang="sr-Latn-ME" dirty="0" smtClean="0">
              <a:latin typeface="Poppins" panose="020B0604020202020204" charset="0"/>
              <a:cs typeface="Poppins" panose="020B0604020202020204" charset="0"/>
            </a:endParaRPr>
          </a:p>
          <a:p>
            <a:pPr>
              <a:lnSpc>
                <a:spcPct val="250000"/>
              </a:lnSpc>
            </a:pPr>
            <a:r>
              <a:rPr lang="en-US" dirty="0" smtClean="0">
                <a:latin typeface="Poppins" panose="020B0604020202020204" charset="0"/>
                <a:cs typeface="Poppins" panose="020B0604020202020204" charset="0"/>
              </a:rPr>
              <a:t>The </a:t>
            </a:r>
            <a:r>
              <a:rPr lang="en-US" dirty="0">
                <a:latin typeface="Poppins" panose="020B0604020202020204" charset="0"/>
                <a:cs typeface="Poppins" panose="020B0604020202020204" charset="0"/>
              </a:rPr>
              <a:t>dataset does not distinguish between </a:t>
            </a:r>
            <a:r>
              <a:rPr lang="en-US" dirty="0" smtClean="0">
                <a:latin typeface="Poppins" panose="020B0604020202020204" charset="0"/>
                <a:cs typeface="Poppins" panose="020B0604020202020204" charset="0"/>
              </a:rPr>
              <a:t>legal </a:t>
            </a:r>
            <a:r>
              <a:rPr lang="en-US" dirty="0">
                <a:latin typeface="Poppins" panose="020B0604020202020204" charset="0"/>
                <a:cs typeface="Poppins" panose="020B0604020202020204" charset="0"/>
              </a:rPr>
              <a:t>vs illicit </a:t>
            </a:r>
            <a:r>
              <a:rPr lang="sr-Latn-ME" dirty="0" smtClean="0">
                <a:latin typeface="Poppins" panose="020B0604020202020204" charset="0"/>
                <a:cs typeface="Poppins" panose="020B0604020202020204" charset="0"/>
              </a:rPr>
              <a:t>crypto </a:t>
            </a:r>
            <a:r>
              <a:rPr lang="en-US" dirty="0" smtClean="0">
                <a:latin typeface="Poppins" panose="020B0604020202020204" charset="0"/>
                <a:cs typeface="Poppins" panose="020B0604020202020204" charset="0"/>
              </a:rPr>
              <a:t>transactions</a:t>
            </a:r>
          </a:p>
          <a:p>
            <a:pPr>
              <a:lnSpc>
                <a:spcPct val="250000"/>
              </a:lnSpc>
            </a:pPr>
            <a:r>
              <a:rPr lang="en-US" dirty="0" smtClean="0">
                <a:latin typeface="Poppins" panose="020B0604020202020204" charset="0"/>
                <a:cs typeface="Poppins" panose="020B0604020202020204" charset="0"/>
              </a:rPr>
              <a:t>Unobserved </a:t>
            </a:r>
            <a:r>
              <a:rPr lang="en-US" dirty="0">
                <a:latin typeface="Poppins" panose="020B0604020202020204" charset="0"/>
                <a:cs typeface="Poppins" panose="020B0604020202020204" charset="0"/>
              </a:rPr>
              <a:t>variables (e.g. corruption, digital literacy) may influence both crypto adoption and crime </a:t>
            </a:r>
            <a:r>
              <a:rPr lang="en-US" dirty="0" smtClean="0">
                <a:latin typeface="Poppins" panose="020B0604020202020204" charset="0"/>
                <a:cs typeface="Poppins" panose="020B0604020202020204" charset="0"/>
              </a:rPr>
              <a:t>rates</a:t>
            </a:r>
            <a:endParaRPr lang="sr-Latn-ME" dirty="0" smtClean="0">
              <a:latin typeface="Poppins" panose="020B0604020202020204" charset="0"/>
              <a:cs typeface="Poppins" panose="020B0604020202020204" charset="0"/>
            </a:endParaRPr>
          </a:p>
        </p:txBody>
      </p:sp>
      <p:grpSp>
        <p:nvGrpSpPr>
          <p:cNvPr id="5" name="Group 10"/>
          <p:cNvGrpSpPr/>
          <p:nvPr/>
        </p:nvGrpSpPr>
        <p:grpSpPr>
          <a:xfrm>
            <a:off x="17145000" y="274638"/>
            <a:ext cx="2859427" cy="2501999"/>
            <a:chOff x="0" y="0"/>
            <a:chExt cx="812800" cy="711200"/>
          </a:xfrm>
        </p:grpSpPr>
        <p:sp>
          <p:nvSpPr>
            <p:cNvPr id="6" name="Freeform 11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1255B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12"/>
            <p:cNvSpPr txBox="1"/>
            <p:nvPr/>
          </p:nvSpPr>
          <p:spPr>
            <a:xfrm>
              <a:off x="127000" y="273050"/>
              <a:ext cx="558800" cy="387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endParaRPr/>
            </a:p>
          </p:txBody>
        </p:sp>
      </p:grpSp>
      <p:grpSp>
        <p:nvGrpSpPr>
          <p:cNvPr id="8" name="Group 25"/>
          <p:cNvGrpSpPr/>
          <p:nvPr/>
        </p:nvGrpSpPr>
        <p:grpSpPr>
          <a:xfrm rot="-10800000">
            <a:off x="15932584" y="-248807"/>
            <a:ext cx="2837484" cy="2482798"/>
            <a:chOff x="0" y="0"/>
            <a:chExt cx="812800" cy="711200"/>
          </a:xfrm>
        </p:grpSpPr>
        <p:sp>
          <p:nvSpPr>
            <p:cNvPr id="9" name="Freeform 26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15366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27"/>
            <p:cNvSpPr txBox="1"/>
            <p:nvPr/>
          </p:nvSpPr>
          <p:spPr>
            <a:xfrm>
              <a:off x="127000" y="273050"/>
              <a:ext cx="558800" cy="387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endParaRPr/>
            </a:p>
          </p:txBody>
        </p:sp>
      </p:grpSp>
      <p:grpSp>
        <p:nvGrpSpPr>
          <p:cNvPr id="11" name="Group 4"/>
          <p:cNvGrpSpPr/>
          <p:nvPr/>
        </p:nvGrpSpPr>
        <p:grpSpPr>
          <a:xfrm>
            <a:off x="16880053" y="3312087"/>
            <a:ext cx="2815893" cy="2463906"/>
            <a:chOff x="0" y="0"/>
            <a:chExt cx="812800" cy="711200"/>
          </a:xfrm>
        </p:grpSpPr>
        <p:sp>
          <p:nvSpPr>
            <p:cNvPr id="12" name="Freeform 5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1255B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6"/>
            <p:cNvSpPr txBox="1"/>
            <p:nvPr/>
          </p:nvSpPr>
          <p:spPr>
            <a:xfrm>
              <a:off x="127000" y="273050"/>
              <a:ext cx="558800" cy="387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endParaRPr/>
            </a:p>
          </p:txBody>
        </p:sp>
      </p:grpSp>
      <p:grpSp>
        <p:nvGrpSpPr>
          <p:cNvPr id="14" name="Group 31"/>
          <p:cNvGrpSpPr/>
          <p:nvPr/>
        </p:nvGrpSpPr>
        <p:grpSpPr>
          <a:xfrm rot="-10800000">
            <a:off x="15463768" y="3318920"/>
            <a:ext cx="2815893" cy="2463906"/>
            <a:chOff x="0" y="0"/>
            <a:chExt cx="812800" cy="711200"/>
          </a:xfrm>
        </p:grpSpPr>
        <p:sp>
          <p:nvSpPr>
            <p:cNvPr id="15" name="Freeform 32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15366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33"/>
            <p:cNvSpPr txBox="1"/>
            <p:nvPr/>
          </p:nvSpPr>
          <p:spPr>
            <a:xfrm>
              <a:off x="127000" y="273050"/>
              <a:ext cx="558800" cy="387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97771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78200" y="-28719"/>
            <a:ext cx="2209800" cy="249803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63F4FC-F333-B499-83D9-0409978C3B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0150" y="107273"/>
            <a:ext cx="8229600" cy="1143000"/>
          </a:xfrm>
        </p:spPr>
        <p:txBody>
          <a:bodyPr/>
          <a:lstStyle/>
          <a:p>
            <a:r>
              <a:rPr lang="en-US" dirty="0">
                <a:latin typeface="Poppins Bold" panose="020B0604020202020204" charset="0"/>
                <a:cs typeface="Poppins Bold" panose="020B0604020202020204" charset="0"/>
              </a:rPr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EC525A-1D84-D9A5-A057-807EE8CF52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857" y="1642285"/>
            <a:ext cx="17640300" cy="7924800"/>
          </a:xfrm>
        </p:spPr>
        <p:txBody>
          <a:bodyPr>
            <a:noAutofit/>
          </a:bodyPr>
          <a:lstStyle/>
          <a:p>
            <a:pPr>
              <a:lnSpc>
                <a:spcPct val="250000"/>
              </a:lnSpc>
            </a:pPr>
            <a:r>
              <a:rPr lang="en-US" sz="2900" dirty="0">
                <a:latin typeface="Poppins" panose="020B0604020202020204" charset="0"/>
                <a:cs typeface="Poppins" panose="020B0604020202020204" charset="0"/>
              </a:rPr>
              <a:t>Crypto adoption is positively correlated with </a:t>
            </a:r>
            <a:r>
              <a:rPr lang="en-US" sz="2900" dirty="0" smtClean="0">
                <a:latin typeface="Poppins" panose="020B0604020202020204" charset="0"/>
                <a:cs typeface="Poppins" panose="020B0604020202020204" charset="0"/>
              </a:rPr>
              <a:t>crime</a:t>
            </a:r>
            <a:endParaRPr lang="sr-Latn-ME" sz="2900" dirty="0" smtClean="0">
              <a:latin typeface="Poppins" panose="020B0604020202020204" charset="0"/>
              <a:cs typeface="Poppins" panose="020B0604020202020204" charset="0"/>
            </a:endParaRPr>
          </a:p>
          <a:p>
            <a:pPr>
              <a:lnSpc>
                <a:spcPct val="250000"/>
              </a:lnSpc>
            </a:pPr>
            <a:r>
              <a:rPr lang="sr-Latn-ME" sz="2900" dirty="0" smtClean="0">
                <a:latin typeface="Poppins" panose="020B0604020202020204" charset="0"/>
                <a:cs typeface="Poppins" panose="020B0604020202020204" charset="0"/>
              </a:rPr>
              <a:t>Bidirectional relationship</a:t>
            </a:r>
          </a:p>
          <a:p>
            <a:pPr>
              <a:lnSpc>
                <a:spcPct val="250000"/>
              </a:lnSpc>
            </a:pPr>
            <a:r>
              <a:rPr lang="en-US" sz="2900" dirty="0">
                <a:latin typeface="Poppins" panose="020B0604020202020204" charset="0"/>
                <a:cs typeface="Poppins" panose="020B0604020202020204" charset="0"/>
              </a:rPr>
              <a:t>Policy implication: Effective law enforcement may help offset risks associated with crypto </a:t>
            </a:r>
            <a:r>
              <a:rPr lang="en-US" sz="2900" dirty="0" smtClean="0">
                <a:latin typeface="Poppins" panose="020B0604020202020204" charset="0"/>
                <a:cs typeface="Poppins" panose="020B0604020202020204" charset="0"/>
              </a:rPr>
              <a:t>use</a:t>
            </a:r>
          </a:p>
          <a:p>
            <a:pPr>
              <a:lnSpc>
                <a:spcPct val="250000"/>
              </a:lnSpc>
            </a:pPr>
            <a:r>
              <a:rPr lang="en-US" sz="2900" dirty="0" smtClean="0">
                <a:latin typeface="Poppins" panose="020B0604020202020204" charset="0"/>
                <a:cs typeface="Poppins" panose="020B0604020202020204" charset="0"/>
              </a:rPr>
              <a:t>Crypto </a:t>
            </a:r>
            <a:r>
              <a:rPr lang="en-US" sz="2900" dirty="0">
                <a:latin typeface="Poppins" panose="020B0604020202020204" charset="0"/>
                <a:cs typeface="Poppins" panose="020B0604020202020204" charset="0"/>
              </a:rPr>
              <a:t>adoption shows weaker impact on drug </a:t>
            </a:r>
            <a:r>
              <a:rPr lang="en-US" sz="2900" dirty="0" smtClean="0">
                <a:latin typeface="Poppins" panose="020B0604020202020204" charset="0"/>
                <a:cs typeface="Poppins" panose="020B0604020202020204" charset="0"/>
              </a:rPr>
              <a:t>trafficking</a:t>
            </a:r>
            <a:endParaRPr lang="sr-Latn-ME" sz="2900" dirty="0" smtClean="0">
              <a:latin typeface="Poppins" panose="020B0604020202020204" charset="0"/>
              <a:cs typeface="Poppins" panose="020B0604020202020204" charset="0"/>
            </a:endParaRPr>
          </a:p>
          <a:p>
            <a:pPr>
              <a:lnSpc>
                <a:spcPct val="250000"/>
              </a:lnSpc>
            </a:pPr>
            <a:r>
              <a:rPr lang="en-US" sz="2900" dirty="0" smtClean="0">
                <a:latin typeface="Poppins" panose="020B0604020202020204" charset="0"/>
                <a:cs typeface="Poppins" panose="020B0604020202020204" charset="0"/>
              </a:rPr>
              <a:t>Stronger </a:t>
            </a:r>
            <a:r>
              <a:rPr lang="en-US" sz="2900" dirty="0">
                <a:latin typeface="Poppins" panose="020B0604020202020204" charset="0"/>
                <a:cs typeface="Poppins" panose="020B0604020202020204" charset="0"/>
              </a:rPr>
              <a:t>and more consistent effects found for other crime </a:t>
            </a:r>
            <a:r>
              <a:rPr lang="en-US" sz="2900" dirty="0" smtClean="0">
                <a:latin typeface="Poppins" panose="020B0604020202020204" charset="0"/>
                <a:cs typeface="Poppins" panose="020B0604020202020204" charset="0"/>
              </a:rPr>
              <a:t>types</a:t>
            </a:r>
            <a:endParaRPr lang="sr-Latn-ME" sz="2900" dirty="0" smtClean="0">
              <a:latin typeface="Poppins" panose="020B0604020202020204" charset="0"/>
              <a:cs typeface="Poppins" panose="020B0604020202020204" charset="0"/>
            </a:endParaRPr>
          </a:p>
          <a:p>
            <a:pPr>
              <a:lnSpc>
                <a:spcPct val="250000"/>
              </a:lnSpc>
            </a:pPr>
            <a:r>
              <a:rPr lang="sr-Latn-ME" sz="2900" dirty="0" smtClean="0">
                <a:latin typeface="Poppins" panose="020B0604020202020204" charset="0"/>
                <a:cs typeface="Poppins" panose="020B0604020202020204" charset="0"/>
              </a:rPr>
              <a:t>Model is</a:t>
            </a:r>
            <a:r>
              <a:rPr lang="en-US" sz="2900" dirty="0" smtClean="0">
                <a:latin typeface="Poppins" panose="020B0604020202020204" charset="0"/>
                <a:cs typeface="Poppins" panose="020B0604020202020204" charset="0"/>
              </a:rPr>
              <a:t> </a:t>
            </a:r>
            <a:r>
              <a:rPr lang="sr-Latn-ME" sz="2900" dirty="0" smtClean="0">
                <a:latin typeface="Poppins" panose="020B0604020202020204" charset="0"/>
                <a:cs typeface="Poppins" panose="020B0604020202020204" charset="0"/>
              </a:rPr>
              <a:t>applicable</a:t>
            </a:r>
            <a:r>
              <a:rPr lang="en-US" sz="2900" dirty="0" smtClean="0">
                <a:latin typeface="Poppins" panose="020B0604020202020204" charset="0"/>
                <a:cs typeface="Poppins" panose="020B0604020202020204" charset="0"/>
              </a:rPr>
              <a:t> </a:t>
            </a:r>
            <a:r>
              <a:rPr lang="en-US" sz="2900" dirty="0">
                <a:latin typeface="Poppins" panose="020B0604020202020204" charset="0"/>
                <a:cs typeface="Poppins" panose="020B0604020202020204" charset="0"/>
              </a:rPr>
              <a:t>across </a:t>
            </a:r>
            <a:r>
              <a:rPr lang="en-US" sz="2900" dirty="0" smtClean="0">
                <a:latin typeface="Poppins" panose="020B0604020202020204" charset="0"/>
                <a:cs typeface="Poppins" panose="020B0604020202020204" charset="0"/>
              </a:rPr>
              <a:t>years</a:t>
            </a:r>
            <a:endParaRPr lang="sr-Latn-ME" sz="2900" dirty="0" smtClean="0">
              <a:latin typeface="Poppins" panose="020B0604020202020204" charset="0"/>
              <a:cs typeface="Poppins" panose="020B0604020202020204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16764000" y="7950147"/>
            <a:ext cx="2815893" cy="2463906"/>
            <a:chOff x="0" y="0"/>
            <a:chExt cx="812800" cy="711200"/>
          </a:xfrm>
        </p:grpSpPr>
        <p:sp>
          <p:nvSpPr>
            <p:cNvPr id="6" name="Freeform 5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1255B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27000" y="273050"/>
              <a:ext cx="558800" cy="387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endParaRPr/>
            </a:p>
          </p:txBody>
        </p:sp>
      </p:grpSp>
      <p:grpSp>
        <p:nvGrpSpPr>
          <p:cNvPr id="8" name="Group 31"/>
          <p:cNvGrpSpPr/>
          <p:nvPr/>
        </p:nvGrpSpPr>
        <p:grpSpPr>
          <a:xfrm rot="-10800000">
            <a:off x="-644193" y="-876300"/>
            <a:ext cx="2815893" cy="2463906"/>
            <a:chOff x="0" y="0"/>
            <a:chExt cx="812800" cy="711200"/>
          </a:xfrm>
        </p:grpSpPr>
        <p:sp>
          <p:nvSpPr>
            <p:cNvPr id="9" name="Freeform 32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15366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33"/>
            <p:cNvSpPr txBox="1"/>
            <p:nvPr/>
          </p:nvSpPr>
          <p:spPr>
            <a:xfrm>
              <a:off x="127000" y="273050"/>
              <a:ext cx="558800" cy="387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endParaRPr/>
            </a:p>
          </p:txBody>
        </p:sp>
      </p:grpSp>
      <p:grpSp>
        <p:nvGrpSpPr>
          <p:cNvPr id="12" name="Group 22"/>
          <p:cNvGrpSpPr/>
          <p:nvPr/>
        </p:nvGrpSpPr>
        <p:grpSpPr>
          <a:xfrm>
            <a:off x="16794480" y="6275550"/>
            <a:ext cx="3086100" cy="2700338"/>
            <a:chOff x="0" y="0"/>
            <a:chExt cx="812800" cy="711200"/>
          </a:xfrm>
        </p:grpSpPr>
        <p:sp>
          <p:nvSpPr>
            <p:cNvPr id="13" name="Freeform 23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1255B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24"/>
            <p:cNvSpPr txBox="1"/>
            <p:nvPr/>
          </p:nvSpPr>
          <p:spPr>
            <a:xfrm>
              <a:off x="127000" y="273050"/>
              <a:ext cx="558800" cy="387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endParaRPr/>
            </a:p>
          </p:txBody>
        </p:sp>
      </p:grpSp>
      <p:grpSp>
        <p:nvGrpSpPr>
          <p:cNvPr id="15" name="Group 31"/>
          <p:cNvGrpSpPr/>
          <p:nvPr/>
        </p:nvGrpSpPr>
        <p:grpSpPr>
          <a:xfrm rot="-10800000">
            <a:off x="15871242" y="5561966"/>
            <a:ext cx="2815893" cy="2463906"/>
            <a:chOff x="0" y="0"/>
            <a:chExt cx="812800" cy="711200"/>
          </a:xfrm>
        </p:grpSpPr>
        <p:sp>
          <p:nvSpPr>
            <p:cNvPr id="16" name="Freeform 32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15366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33"/>
            <p:cNvSpPr txBox="1"/>
            <p:nvPr/>
          </p:nvSpPr>
          <p:spPr>
            <a:xfrm>
              <a:off x="127000" y="273050"/>
              <a:ext cx="558800" cy="387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346974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13722351" y="7327258"/>
            <a:ext cx="2815893" cy="2463906"/>
            <a:chOff x="0" y="0"/>
            <a:chExt cx="812800" cy="7112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1255B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127000" y="273050"/>
              <a:ext cx="558800" cy="387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 rot="-10800000">
            <a:off x="16544597" y="2769718"/>
            <a:ext cx="2706112" cy="2367848"/>
            <a:chOff x="0" y="0"/>
            <a:chExt cx="812800" cy="7112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15366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27000" y="273050"/>
              <a:ext cx="558800" cy="387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5619693" y="330033"/>
            <a:ext cx="2859427" cy="2501999"/>
            <a:chOff x="0" y="0"/>
            <a:chExt cx="812800" cy="7112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1255B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127000" y="273050"/>
              <a:ext cx="558800" cy="387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3117374" y="1014249"/>
            <a:ext cx="2854468" cy="2497660"/>
            <a:chOff x="0" y="0"/>
            <a:chExt cx="812800" cy="7112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1255B6">
                <a:alpha val="87843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127000" y="273050"/>
              <a:ext cx="558800" cy="387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 rot="-10800000">
            <a:off x="14544608" y="4015037"/>
            <a:ext cx="2828598" cy="2475023"/>
            <a:chOff x="0" y="0"/>
            <a:chExt cx="812800" cy="7112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15366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127000" y="273050"/>
              <a:ext cx="558800" cy="387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5578619" y="5473441"/>
            <a:ext cx="2815893" cy="2463906"/>
            <a:chOff x="0" y="0"/>
            <a:chExt cx="812800" cy="7112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1255B6">
                <a:alpha val="87843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127000" y="273050"/>
              <a:ext cx="558800" cy="387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-1578573" y="8244967"/>
            <a:ext cx="3086100" cy="2700338"/>
            <a:chOff x="0" y="0"/>
            <a:chExt cx="812800" cy="7112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1255B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127000" y="273050"/>
              <a:ext cx="558800" cy="387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 rot="-10800000">
            <a:off x="14407277" y="-193412"/>
            <a:ext cx="2837484" cy="2482798"/>
            <a:chOff x="0" y="0"/>
            <a:chExt cx="812800" cy="7112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15366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127000" y="273050"/>
              <a:ext cx="558800" cy="387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endParaRPr/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14145913" y="5397992"/>
            <a:ext cx="851384" cy="744961"/>
            <a:chOff x="0" y="0"/>
            <a:chExt cx="812800" cy="71120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1255B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127000" y="273050"/>
              <a:ext cx="558800" cy="387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endParaRPr/>
            </a:p>
          </p:txBody>
        </p:sp>
      </p:grpSp>
      <p:grpSp>
        <p:nvGrpSpPr>
          <p:cNvPr id="31" name="Group 31"/>
          <p:cNvGrpSpPr/>
          <p:nvPr/>
        </p:nvGrpSpPr>
        <p:grpSpPr>
          <a:xfrm rot="-10800000">
            <a:off x="12306066" y="7334091"/>
            <a:ext cx="2815893" cy="2463906"/>
            <a:chOff x="0" y="0"/>
            <a:chExt cx="812800" cy="71120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15366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127000" y="273050"/>
              <a:ext cx="558800" cy="387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endParaRPr/>
            </a:p>
          </p:txBody>
        </p:sp>
      </p:grpSp>
      <p:sp>
        <p:nvSpPr>
          <p:cNvPr id="34" name="TextBox 34"/>
          <p:cNvSpPr txBox="1"/>
          <p:nvPr/>
        </p:nvSpPr>
        <p:spPr>
          <a:xfrm>
            <a:off x="666029" y="3933317"/>
            <a:ext cx="15455738" cy="23980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8724"/>
              </a:lnSpc>
            </a:pPr>
            <a:r>
              <a:rPr lang="en-US" sz="18724" b="1" dirty="0">
                <a:solidFill>
                  <a:srgbClr val="153669"/>
                </a:solidFill>
                <a:latin typeface="Poppins Bold"/>
                <a:ea typeface="Poppins Bold"/>
                <a:cs typeface="Poppins Bold"/>
                <a:sym typeface="Poppins Bold"/>
              </a:rPr>
              <a:t>Thank You</a:t>
            </a:r>
            <a:r>
              <a:rPr lang="sr-Latn-ME" sz="18724" b="1" dirty="0">
                <a:solidFill>
                  <a:srgbClr val="153669"/>
                </a:solidFill>
                <a:latin typeface="Poppins Bold"/>
                <a:ea typeface="Poppins Bold"/>
                <a:cs typeface="Poppins Bold"/>
                <a:sym typeface="Poppins Bold"/>
              </a:rPr>
              <a:t>!</a:t>
            </a:r>
            <a:endParaRPr lang="en-US" sz="18724" b="1" dirty="0">
              <a:solidFill>
                <a:srgbClr val="153669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27325" y="374448"/>
            <a:ext cx="1792379" cy="178628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88858" y="6588579"/>
            <a:ext cx="2491740" cy="0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10818286" y="-33401"/>
            <a:ext cx="13399784" cy="11603609"/>
            <a:chOff x="0" y="0"/>
            <a:chExt cx="4282440" cy="37084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2"/>
              <a:stretch>
                <a:fillRect l="-35815" r="-78198" b="-5962"/>
              </a:stretch>
            </a:blip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1582895" y="7741141"/>
            <a:ext cx="2984182" cy="2611159"/>
            <a:chOff x="0" y="0"/>
            <a:chExt cx="812800" cy="7112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1255B6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127000" y="273050"/>
              <a:ext cx="558800" cy="387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363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609937" y="-223946"/>
            <a:ext cx="3030318" cy="2651528"/>
            <a:chOff x="0" y="0"/>
            <a:chExt cx="812800" cy="7112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1255B6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127000" y="273050"/>
              <a:ext cx="558800" cy="387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363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1569431" y="2646122"/>
            <a:ext cx="2997646" cy="2622940"/>
            <a:chOff x="0" y="0"/>
            <a:chExt cx="812800" cy="7112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1255B6">
                <a:alpha val="87843"/>
              </a:srgbClr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27000" y="273050"/>
              <a:ext cx="558800" cy="387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363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377605" y="3082019"/>
            <a:ext cx="10318823" cy="27699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ctr">
              <a:defRPr/>
            </a:pPr>
            <a:r>
              <a:rPr lang="en-US" sz="6000" dirty="0" smtClean="0">
                <a:solidFill>
                  <a:srgbClr val="153669"/>
                </a:solidFill>
                <a:latin typeface="Poppins Bold" panose="020B0604020202020204" charset="0"/>
                <a:cs typeface="Poppins Bold" panose="020B0604020202020204" charset="0"/>
              </a:rPr>
              <a:t>The Dark Side of the Coin: How Cryptocurrency Adoption Relates to Crime</a:t>
            </a:r>
            <a:endParaRPr lang="en-US" sz="6000" b="1" dirty="0">
              <a:solidFill>
                <a:srgbClr val="153669"/>
              </a:solidFill>
              <a:latin typeface="Poppins Bold" panose="020B0604020202020204" charset="0"/>
              <a:ea typeface="Poppins Bold"/>
              <a:cs typeface="Poppins Bold" panose="020B0604020202020204" charset="0"/>
              <a:sym typeface="Poppins Bold"/>
            </a:endParaRPr>
          </a:p>
        </p:txBody>
      </p:sp>
      <p:grpSp>
        <p:nvGrpSpPr>
          <p:cNvPr id="15" name="Group 15"/>
          <p:cNvGrpSpPr/>
          <p:nvPr/>
        </p:nvGrpSpPr>
        <p:grpSpPr>
          <a:xfrm>
            <a:off x="9312726" y="5531814"/>
            <a:ext cx="2984182" cy="2611159"/>
            <a:chOff x="0" y="0"/>
            <a:chExt cx="812800" cy="7112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1255B6">
                <a:alpha val="87843"/>
              </a:srgbClr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27000" y="273050"/>
              <a:ext cx="558800" cy="387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363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8" name="Group 18"/>
          <p:cNvGrpSpPr/>
          <p:nvPr/>
        </p:nvGrpSpPr>
        <p:grpSpPr>
          <a:xfrm rot="-10800000">
            <a:off x="10694366" y="5415531"/>
            <a:ext cx="2984182" cy="2611159"/>
            <a:chOff x="0" y="0"/>
            <a:chExt cx="812800" cy="7112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153669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127000" y="273050"/>
              <a:ext cx="558800" cy="387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363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-1578573" y="8244967"/>
            <a:ext cx="3086100" cy="2700338"/>
            <a:chOff x="0" y="0"/>
            <a:chExt cx="812800" cy="7112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1255B6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127000" y="273050"/>
              <a:ext cx="558800" cy="387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363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24" name="Group 24"/>
          <p:cNvGrpSpPr/>
          <p:nvPr/>
        </p:nvGrpSpPr>
        <p:grpSpPr>
          <a:xfrm rot="-10800000">
            <a:off x="10593600" y="2398768"/>
            <a:ext cx="3007063" cy="2631180"/>
            <a:chOff x="0" y="0"/>
            <a:chExt cx="812800" cy="7112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153669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127000" y="273050"/>
              <a:ext cx="558800" cy="387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363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27" name="Group 27"/>
          <p:cNvGrpSpPr/>
          <p:nvPr/>
        </p:nvGrpSpPr>
        <p:grpSpPr>
          <a:xfrm rot="-10800000">
            <a:off x="9520807" y="1101818"/>
            <a:ext cx="802213" cy="701937"/>
            <a:chOff x="0" y="0"/>
            <a:chExt cx="812800" cy="7112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1255B6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127000" y="273050"/>
              <a:ext cx="558800" cy="387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363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9982007" y="1124030"/>
            <a:ext cx="845737" cy="740020"/>
            <a:chOff x="0" y="0"/>
            <a:chExt cx="812800" cy="71120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1255B6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127000" y="273050"/>
              <a:ext cx="558800" cy="387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363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9342186" y="8644516"/>
            <a:ext cx="902266" cy="789483"/>
            <a:chOff x="0" y="0"/>
            <a:chExt cx="812800" cy="711200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1255B6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127000" y="273050"/>
              <a:ext cx="558800" cy="387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363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36" name="Group 36"/>
          <p:cNvGrpSpPr/>
          <p:nvPr/>
        </p:nvGrpSpPr>
        <p:grpSpPr>
          <a:xfrm rot="-10800000">
            <a:off x="9726135" y="7883030"/>
            <a:ext cx="2984182" cy="2611159"/>
            <a:chOff x="0" y="0"/>
            <a:chExt cx="812800" cy="711200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153669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8" name="TextBox 38"/>
            <p:cNvSpPr txBox="1"/>
            <p:nvPr/>
          </p:nvSpPr>
          <p:spPr>
            <a:xfrm>
              <a:off x="127000" y="273050"/>
              <a:ext cx="558800" cy="387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363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43" name="Freeform 43"/>
          <p:cNvSpPr/>
          <p:nvPr/>
        </p:nvSpPr>
        <p:spPr>
          <a:xfrm>
            <a:off x="275224" y="191701"/>
            <a:ext cx="2177678" cy="1864658"/>
          </a:xfrm>
          <a:custGeom>
            <a:avLst/>
            <a:gdLst/>
            <a:ahLst/>
            <a:cxnLst/>
            <a:rect l="l" t="t" r="r" b="b"/>
            <a:pathLst>
              <a:path w="1520513" h="1520513">
                <a:moveTo>
                  <a:pt x="0" y="0"/>
                </a:moveTo>
                <a:lnTo>
                  <a:pt x="1520513" y="0"/>
                </a:lnTo>
                <a:lnTo>
                  <a:pt x="1520513" y="1520513"/>
                </a:lnTo>
                <a:lnTo>
                  <a:pt x="0" y="152051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7" name="TextBox 47"/>
          <p:cNvSpPr txBox="1"/>
          <p:nvPr/>
        </p:nvSpPr>
        <p:spPr>
          <a:xfrm>
            <a:off x="3878946" y="6235195"/>
            <a:ext cx="4167582" cy="5715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658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327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 Medium"/>
                <a:ea typeface="Poppins Medium"/>
                <a:cs typeface="Poppins Medium"/>
                <a:sym typeface="Poppins Medium"/>
              </a:rPr>
              <a:t>Sofija Kaluderovic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1163" y="801518"/>
            <a:ext cx="17297400" cy="1143000"/>
          </a:xfrm>
        </p:spPr>
        <p:txBody>
          <a:bodyPr>
            <a:normAutofit/>
          </a:bodyPr>
          <a:lstStyle/>
          <a:p>
            <a:r>
              <a:rPr lang="sr-Latn-ME" dirty="0" smtClean="0">
                <a:latin typeface="Poppins Bold" panose="020B0604020202020204" charset="0"/>
                <a:cs typeface="Poppins Bold" panose="020B0604020202020204" charset="0"/>
              </a:rPr>
              <a:t>Introduction</a:t>
            </a:r>
            <a:endParaRPr lang="en-US" dirty="0">
              <a:latin typeface="Poppins Bold" panose="020B0604020202020204" charset="0"/>
              <a:cs typeface="Poppins Bold" panose="020B060402020202020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10592" y="1939369"/>
            <a:ext cx="17602200" cy="5181600"/>
          </a:xfrm>
        </p:spPr>
        <p:txBody>
          <a:bodyPr>
            <a:noAutofit/>
          </a:bodyPr>
          <a:lstStyle/>
          <a:p>
            <a:pPr>
              <a:lnSpc>
                <a:spcPct val="300000"/>
              </a:lnSpc>
            </a:pPr>
            <a:r>
              <a:rPr lang="en-US" dirty="0" smtClean="0">
                <a:latin typeface="Poppins" panose="020B0604020202020204" charset="0"/>
                <a:cs typeface="Poppins" panose="020B0604020202020204" charset="0"/>
              </a:rPr>
              <a:t>Digital, decentralized currency</a:t>
            </a:r>
          </a:p>
          <a:p>
            <a:pPr>
              <a:lnSpc>
                <a:spcPct val="300000"/>
              </a:lnSpc>
            </a:pPr>
            <a:r>
              <a:rPr lang="en-US" dirty="0" smtClean="0">
                <a:latin typeface="Poppins" panose="020B0604020202020204" charset="0"/>
                <a:cs typeface="Poppins" panose="020B0604020202020204" charset="0"/>
              </a:rPr>
              <a:t>Simpler, </a:t>
            </a:r>
            <a:r>
              <a:rPr lang="en-US" dirty="0">
                <a:latin typeface="Poppins" panose="020B0604020202020204" charset="0"/>
                <a:cs typeface="Poppins" panose="020B0604020202020204" charset="0"/>
              </a:rPr>
              <a:t>faster and cheaper means of payment for everyday </a:t>
            </a:r>
            <a:r>
              <a:rPr lang="en-US" dirty="0" smtClean="0">
                <a:latin typeface="Poppins" panose="020B0604020202020204" charset="0"/>
                <a:cs typeface="Poppins" panose="020B0604020202020204" charset="0"/>
              </a:rPr>
              <a:t>transactions</a:t>
            </a:r>
          </a:p>
          <a:p>
            <a:pPr>
              <a:lnSpc>
                <a:spcPct val="300000"/>
              </a:lnSpc>
            </a:pPr>
            <a:r>
              <a:rPr lang="en-US" dirty="0">
                <a:latin typeface="Poppins" panose="020B0604020202020204" charset="0"/>
                <a:cs typeface="Poppins" panose="020B0604020202020204" charset="0"/>
              </a:rPr>
              <a:t>N</a:t>
            </a:r>
            <a:r>
              <a:rPr lang="en-US" dirty="0" smtClean="0">
                <a:latin typeface="Poppins" panose="020B0604020202020204" charset="0"/>
                <a:cs typeface="Poppins" panose="020B0604020202020204" charset="0"/>
              </a:rPr>
              <a:t>ot </a:t>
            </a:r>
            <a:r>
              <a:rPr lang="en-US" dirty="0">
                <a:latin typeface="Poppins" panose="020B0604020202020204" charset="0"/>
                <a:cs typeface="Poppins" panose="020B0604020202020204" charset="0"/>
              </a:rPr>
              <a:t>backed by </a:t>
            </a:r>
            <a:r>
              <a:rPr lang="en-US" dirty="0" smtClean="0">
                <a:latin typeface="Poppins" panose="020B0604020202020204" charset="0"/>
                <a:cs typeface="Poppins" panose="020B0604020202020204" charset="0"/>
              </a:rPr>
              <a:t>government or central bank</a:t>
            </a:r>
          </a:p>
          <a:p>
            <a:pPr>
              <a:lnSpc>
                <a:spcPct val="300000"/>
              </a:lnSpc>
            </a:pPr>
            <a:r>
              <a:rPr lang="en-US" dirty="0">
                <a:latin typeface="Poppins" panose="020B0604020202020204" charset="0"/>
                <a:cs typeface="Poppins" panose="020B0604020202020204" charset="0"/>
              </a:rPr>
              <a:t>R</a:t>
            </a:r>
            <a:r>
              <a:rPr lang="en-US" dirty="0" smtClean="0">
                <a:latin typeface="Poppins" panose="020B0604020202020204" charset="0"/>
                <a:cs typeface="Poppins" panose="020B0604020202020204" charset="0"/>
              </a:rPr>
              <a:t>ecorded </a:t>
            </a:r>
            <a:r>
              <a:rPr lang="en-US" dirty="0">
                <a:latin typeface="Poppins" panose="020B0604020202020204" charset="0"/>
                <a:cs typeface="Poppins" panose="020B0604020202020204" charset="0"/>
              </a:rPr>
              <a:t>on a public ledger but users remain </a:t>
            </a:r>
            <a:r>
              <a:rPr lang="en-US" dirty="0" smtClean="0">
                <a:latin typeface="Poppins" panose="020B0604020202020204" charset="0"/>
                <a:cs typeface="Poppins" panose="020B0604020202020204" charset="0"/>
              </a:rPr>
              <a:t>pseudonymous</a:t>
            </a:r>
          </a:p>
          <a:p>
            <a:pPr>
              <a:lnSpc>
                <a:spcPct val="300000"/>
              </a:lnSpc>
            </a:pPr>
            <a:r>
              <a:rPr lang="en-US" dirty="0">
                <a:latin typeface="Poppins" panose="020B0604020202020204" charset="0"/>
                <a:cs typeface="Poppins" panose="020B0604020202020204" charset="0"/>
              </a:rPr>
              <a:t>A</a:t>
            </a:r>
            <a:r>
              <a:rPr lang="en-US" dirty="0" smtClean="0">
                <a:latin typeface="Poppins" panose="020B0604020202020204" charset="0"/>
                <a:cs typeface="Poppins" panose="020B0604020202020204" charset="0"/>
              </a:rPr>
              <a:t>ppeal </a:t>
            </a:r>
            <a:r>
              <a:rPr lang="en-US" dirty="0" smtClean="0">
                <a:latin typeface="Poppins" panose="020B0604020202020204" charset="0"/>
                <a:cs typeface="Poppins" panose="020B0604020202020204" charset="0"/>
              </a:rPr>
              <a:t>to legitimate users but also to criminals</a:t>
            </a:r>
          </a:p>
        </p:txBody>
      </p:sp>
      <p:grpSp>
        <p:nvGrpSpPr>
          <p:cNvPr id="4" name="Group 8"/>
          <p:cNvGrpSpPr/>
          <p:nvPr/>
        </p:nvGrpSpPr>
        <p:grpSpPr>
          <a:xfrm>
            <a:off x="15925800" y="-335164"/>
            <a:ext cx="3030318" cy="2651528"/>
            <a:chOff x="0" y="0"/>
            <a:chExt cx="812800" cy="711200"/>
          </a:xfrm>
        </p:grpSpPr>
        <p:sp>
          <p:nvSpPr>
            <p:cNvPr id="5" name="Freeform 9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1255B6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" name="TextBox 10"/>
            <p:cNvSpPr txBox="1"/>
            <p:nvPr/>
          </p:nvSpPr>
          <p:spPr>
            <a:xfrm>
              <a:off x="127000" y="273050"/>
              <a:ext cx="558800" cy="387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363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7" name="Group 24"/>
          <p:cNvGrpSpPr/>
          <p:nvPr/>
        </p:nvGrpSpPr>
        <p:grpSpPr>
          <a:xfrm rot="-10800000">
            <a:off x="15697200" y="1404901"/>
            <a:ext cx="3007063" cy="2631180"/>
            <a:chOff x="0" y="0"/>
            <a:chExt cx="812800" cy="711200"/>
          </a:xfrm>
        </p:grpSpPr>
        <p:sp>
          <p:nvSpPr>
            <p:cNvPr id="8" name="Freeform 25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153669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" name="TextBox 26"/>
            <p:cNvSpPr txBox="1"/>
            <p:nvPr/>
          </p:nvSpPr>
          <p:spPr>
            <a:xfrm>
              <a:off x="127000" y="273050"/>
              <a:ext cx="558800" cy="387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363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0" name="Group 32"/>
          <p:cNvGrpSpPr/>
          <p:nvPr/>
        </p:nvGrpSpPr>
        <p:grpSpPr>
          <a:xfrm>
            <a:off x="16507646" y="8518858"/>
            <a:ext cx="2020733" cy="1768142"/>
            <a:chOff x="0" y="0"/>
            <a:chExt cx="812800" cy="711200"/>
          </a:xfrm>
        </p:grpSpPr>
        <p:sp>
          <p:nvSpPr>
            <p:cNvPr id="11" name="Freeform 33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15366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34"/>
            <p:cNvSpPr txBox="1"/>
            <p:nvPr/>
          </p:nvSpPr>
          <p:spPr>
            <a:xfrm>
              <a:off x="127000" y="273050"/>
              <a:ext cx="558800" cy="387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endParaRPr/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2600" y="117756"/>
            <a:ext cx="1949101" cy="2030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719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9027" y="841647"/>
            <a:ext cx="8229600" cy="1143000"/>
          </a:xfrm>
        </p:spPr>
        <p:txBody>
          <a:bodyPr>
            <a:normAutofit/>
          </a:bodyPr>
          <a:lstStyle/>
          <a:p>
            <a:r>
              <a:rPr lang="sr-Latn-ME" dirty="0">
                <a:latin typeface="Poppins Bold" panose="020B0604020202020204" charset="0"/>
                <a:cs typeface="Poppins Bold" panose="020B0604020202020204" charset="0"/>
              </a:rPr>
              <a:t>Motivation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2452860"/>
            <a:ext cx="17297399" cy="7162800"/>
          </a:xfrm>
        </p:spPr>
        <p:txBody>
          <a:bodyPr>
            <a:normAutofit fontScale="92500"/>
          </a:bodyPr>
          <a:lstStyle/>
          <a:p>
            <a:pPr>
              <a:lnSpc>
                <a:spcPct val="310000"/>
              </a:lnSpc>
            </a:pPr>
            <a:r>
              <a:rPr lang="en-US" sz="3400" dirty="0">
                <a:latin typeface="Poppins" panose="020B0604020202020204" charset="0"/>
                <a:cs typeface="Poppins" panose="020B0604020202020204" charset="0"/>
              </a:rPr>
              <a:t>I</a:t>
            </a:r>
            <a:r>
              <a:rPr lang="en-US" sz="3400" dirty="0" smtClean="0">
                <a:latin typeface="Poppins" panose="020B0604020202020204" charset="0"/>
                <a:cs typeface="Poppins" panose="020B0604020202020204" charset="0"/>
              </a:rPr>
              <a:t>ncreasingly </a:t>
            </a:r>
            <a:r>
              <a:rPr lang="en-US" sz="3400" dirty="0">
                <a:latin typeface="Poppins" panose="020B0604020202020204" charset="0"/>
                <a:cs typeface="Poppins" panose="020B0604020202020204" charset="0"/>
              </a:rPr>
              <a:t>used in fraud, money laundering, ransomware, and illegal </a:t>
            </a:r>
            <a:r>
              <a:rPr lang="en-US" sz="3400" dirty="0" smtClean="0">
                <a:latin typeface="Poppins" panose="020B0604020202020204" charset="0"/>
                <a:cs typeface="Poppins" panose="020B0604020202020204" charset="0"/>
              </a:rPr>
              <a:t>marketplaces</a:t>
            </a:r>
            <a:endParaRPr lang="en-US" sz="3400" dirty="0">
              <a:latin typeface="Poppins" panose="020B0604020202020204" charset="0"/>
              <a:cs typeface="Poppins" panose="020B0604020202020204" charset="0"/>
            </a:endParaRPr>
          </a:p>
          <a:p>
            <a:pPr>
              <a:lnSpc>
                <a:spcPct val="310000"/>
              </a:lnSpc>
            </a:pPr>
            <a:r>
              <a:rPr lang="sr-Latn-ME" sz="3400" dirty="0" smtClean="0">
                <a:latin typeface="Poppins" panose="020B0604020202020204" charset="0"/>
                <a:cs typeface="Poppins" panose="020B0604020202020204" charset="0"/>
              </a:rPr>
              <a:t>Absence </a:t>
            </a:r>
            <a:r>
              <a:rPr lang="en-US" sz="3400" dirty="0" smtClean="0">
                <a:latin typeface="Poppins" panose="020B0604020202020204" charset="0"/>
                <a:cs typeface="Poppins" panose="020B0604020202020204" charset="0"/>
              </a:rPr>
              <a:t>of </a:t>
            </a:r>
            <a:r>
              <a:rPr lang="en-US" sz="3400" dirty="0">
                <a:latin typeface="Poppins" panose="020B0604020202020204" charset="0"/>
                <a:cs typeface="Poppins" panose="020B0604020202020204" charset="0"/>
              </a:rPr>
              <a:t>ethical standards and regulatory </a:t>
            </a:r>
            <a:r>
              <a:rPr lang="en-US" sz="3400" dirty="0" smtClean="0">
                <a:latin typeface="Poppins" panose="020B0604020202020204" charset="0"/>
                <a:cs typeface="Poppins" panose="020B0604020202020204" charset="0"/>
              </a:rPr>
              <a:t>oversight</a:t>
            </a:r>
          </a:p>
          <a:p>
            <a:pPr>
              <a:lnSpc>
                <a:spcPct val="310000"/>
              </a:lnSpc>
            </a:pPr>
            <a:r>
              <a:rPr lang="en-US" sz="3400" dirty="0">
                <a:latin typeface="Poppins" panose="020B0604020202020204" charset="0"/>
                <a:cs typeface="Poppins" panose="020B0604020202020204" charset="0"/>
              </a:rPr>
              <a:t>Most existing research is either theoretical or focused on specific </a:t>
            </a:r>
            <a:r>
              <a:rPr lang="en-US" sz="3400" dirty="0" smtClean="0">
                <a:latin typeface="Poppins" panose="020B0604020202020204" charset="0"/>
                <a:cs typeface="Poppins" panose="020B0604020202020204" charset="0"/>
              </a:rPr>
              <a:t>crimes, </a:t>
            </a:r>
            <a:r>
              <a:rPr lang="en-US" sz="3400" dirty="0">
                <a:latin typeface="Poppins" panose="020B0604020202020204" charset="0"/>
                <a:cs typeface="Poppins" panose="020B0604020202020204" charset="0"/>
              </a:rPr>
              <a:t>with little broad, cross-country empirical </a:t>
            </a:r>
            <a:r>
              <a:rPr lang="en-US" sz="3400" dirty="0" smtClean="0">
                <a:latin typeface="Poppins" panose="020B0604020202020204" charset="0"/>
                <a:cs typeface="Poppins" panose="020B0604020202020204" charset="0"/>
              </a:rPr>
              <a:t>analysis </a:t>
            </a:r>
            <a:endParaRPr lang="sr-Latn-ME" sz="3400" dirty="0" smtClean="0">
              <a:latin typeface="Poppins" panose="020B0604020202020204" charset="0"/>
              <a:cs typeface="Poppins" panose="020B0604020202020204" charset="0"/>
            </a:endParaRPr>
          </a:p>
        </p:txBody>
      </p:sp>
      <p:grpSp>
        <p:nvGrpSpPr>
          <p:cNvPr id="4" name="Group 15"/>
          <p:cNvGrpSpPr/>
          <p:nvPr/>
        </p:nvGrpSpPr>
        <p:grpSpPr>
          <a:xfrm>
            <a:off x="-1006114" y="-1009609"/>
            <a:ext cx="2984182" cy="2611159"/>
            <a:chOff x="0" y="0"/>
            <a:chExt cx="812800" cy="711200"/>
          </a:xfrm>
        </p:grpSpPr>
        <p:sp>
          <p:nvSpPr>
            <p:cNvPr id="5" name="Freeform 16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1255B6">
                <a:alpha val="87843"/>
              </a:srgbClr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" name="TextBox 17"/>
            <p:cNvSpPr txBox="1"/>
            <p:nvPr/>
          </p:nvSpPr>
          <p:spPr>
            <a:xfrm>
              <a:off x="127000" y="273050"/>
              <a:ext cx="558800" cy="387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363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7" name="Group 24"/>
          <p:cNvGrpSpPr/>
          <p:nvPr/>
        </p:nvGrpSpPr>
        <p:grpSpPr>
          <a:xfrm rot="-10800000">
            <a:off x="-556029" y="-166668"/>
            <a:ext cx="2370008" cy="1911268"/>
            <a:chOff x="0" y="0"/>
            <a:chExt cx="812800" cy="711200"/>
          </a:xfrm>
        </p:grpSpPr>
        <p:sp>
          <p:nvSpPr>
            <p:cNvPr id="8" name="Freeform 25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153669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" name="TextBox 26"/>
            <p:cNvSpPr txBox="1"/>
            <p:nvPr/>
          </p:nvSpPr>
          <p:spPr>
            <a:xfrm>
              <a:off x="127000" y="273050"/>
              <a:ext cx="558800" cy="387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363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3132" y="87083"/>
            <a:ext cx="2530843" cy="2652129"/>
          </a:xfrm>
          <a:prstGeom prst="rect">
            <a:avLst/>
          </a:prstGeom>
        </p:spPr>
      </p:pic>
      <p:grpSp>
        <p:nvGrpSpPr>
          <p:cNvPr id="11" name="Group 8"/>
          <p:cNvGrpSpPr/>
          <p:nvPr/>
        </p:nvGrpSpPr>
        <p:grpSpPr>
          <a:xfrm>
            <a:off x="15255224" y="5536659"/>
            <a:ext cx="6103845" cy="5340865"/>
            <a:chOff x="0" y="0"/>
            <a:chExt cx="812800" cy="711200"/>
          </a:xfrm>
        </p:grpSpPr>
        <p:sp>
          <p:nvSpPr>
            <p:cNvPr id="12" name="Freeform 9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1255B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0"/>
            <p:cNvSpPr txBox="1"/>
            <p:nvPr/>
          </p:nvSpPr>
          <p:spPr>
            <a:xfrm>
              <a:off x="127000" y="273050"/>
              <a:ext cx="558800" cy="387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122290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878197" y="1242230"/>
            <a:ext cx="8469459" cy="9476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806"/>
              </a:lnSpc>
            </a:pPr>
            <a:r>
              <a:rPr lang="en-US" sz="5500" b="1" dirty="0">
                <a:solidFill>
                  <a:srgbClr val="0B1D39"/>
                </a:solidFill>
                <a:latin typeface="Poppins Bold"/>
                <a:ea typeface="Poppins Bold"/>
                <a:cs typeface="Poppins Bold"/>
                <a:sym typeface="Poppins Bold"/>
              </a:rPr>
              <a:t>Research Question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672431" y="3622522"/>
            <a:ext cx="14880993" cy="41549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600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How does the </a:t>
            </a:r>
            <a:r>
              <a:rPr lang="en-US" sz="3600" dirty="0" smtClean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level of </a:t>
            </a:r>
            <a:r>
              <a:rPr lang="en-US" sz="3600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cryptocurrency adoption influence crime rates in a</a:t>
            </a:r>
            <a:r>
              <a:rPr lang="en-US" sz="3600" dirty="0" smtClean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country?</a:t>
            </a:r>
            <a:endParaRPr lang="sr-Latn-ME" sz="3600" dirty="0" smtClean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ctr">
              <a:lnSpc>
                <a:spcPct val="150000"/>
              </a:lnSpc>
            </a:pPr>
            <a:endParaRPr lang="sr-Latn-ME" sz="3600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571500" indent="-57150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r-Latn-ME" sz="3600" dirty="0" smtClean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Research </a:t>
            </a:r>
            <a:r>
              <a:rPr lang="en-US" sz="3600" dirty="0" smtClean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hypothesis</a:t>
            </a:r>
            <a:r>
              <a:rPr lang="sr-Latn-ME" sz="3600" dirty="0" smtClean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</a:t>
            </a:r>
            <a:r>
              <a:rPr lang="en-US" sz="3600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Countries with higher levels of cryptocurrency adoption will experience higher rates of crime</a:t>
            </a:r>
            <a:r>
              <a:rPr lang="sr-Latn-ME" sz="3600" dirty="0" smtClean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  <a:endParaRPr lang="en-US" sz="3600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" name="AutoShape 7"/>
          <p:cNvSpPr/>
          <p:nvPr/>
        </p:nvSpPr>
        <p:spPr>
          <a:xfrm>
            <a:off x="5410200" y="9033225"/>
            <a:ext cx="7672669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8" name="Group 8"/>
          <p:cNvGrpSpPr/>
          <p:nvPr/>
        </p:nvGrpSpPr>
        <p:grpSpPr>
          <a:xfrm>
            <a:off x="15255224" y="5536659"/>
            <a:ext cx="6103845" cy="5340865"/>
            <a:chOff x="0" y="0"/>
            <a:chExt cx="812800" cy="7112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1255B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127000" y="273050"/>
              <a:ext cx="558800" cy="387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 rot="-10800000">
            <a:off x="-3067113" y="-179028"/>
            <a:ext cx="6103845" cy="5340865"/>
            <a:chOff x="0" y="0"/>
            <a:chExt cx="812800" cy="7112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1255B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27000" y="273050"/>
              <a:ext cx="558800" cy="387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6721430" y="701820"/>
            <a:ext cx="3114134" cy="2724867"/>
            <a:chOff x="0" y="0"/>
            <a:chExt cx="812800" cy="7112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1255B6">
                <a:alpha val="87843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27000" y="273050"/>
              <a:ext cx="558800" cy="387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 rot="-10800000">
            <a:off x="-1543607" y="7271809"/>
            <a:ext cx="3114134" cy="2724867"/>
            <a:chOff x="0" y="0"/>
            <a:chExt cx="812800" cy="7112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1255B6">
                <a:alpha val="87843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127000" y="273050"/>
              <a:ext cx="558800" cy="387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 rot="-10800000">
            <a:off x="16721430" y="3347730"/>
            <a:ext cx="3085910" cy="2700171"/>
            <a:chOff x="0" y="0"/>
            <a:chExt cx="812800" cy="7112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15366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127000" y="273050"/>
              <a:ext cx="558800" cy="387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-1515383" y="4650595"/>
            <a:ext cx="3085910" cy="2700171"/>
            <a:chOff x="0" y="0"/>
            <a:chExt cx="812800" cy="7112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15366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127000" y="273050"/>
              <a:ext cx="558800" cy="387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 rot="-10800000">
            <a:off x="14738797" y="-179028"/>
            <a:ext cx="4041467" cy="3536283"/>
            <a:chOff x="0" y="0"/>
            <a:chExt cx="812800" cy="7112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15366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127000" y="273050"/>
              <a:ext cx="558800" cy="387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endParaRPr/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-488307" y="7341241"/>
            <a:ext cx="4041467" cy="3536283"/>
            <a:chOff x="0" y="0"/>
            <a:chExt cx="812800" cy="7112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15366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127000" y="273050"/>
              <a:ext cx="558800" cy="387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endParaRPr/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844545" y="701820"/>
            <a:ext cx="2020733" cy="1768142"/>
            <a:chOff x="0" y="0"/>
            <a:chExt cx="812800" cy="711200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15366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127000" y="273050"/>
              <a:ext cx="558800" cy="387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endParaRPr/>
            </a:p>
          </p:txBody>
        </p:sp>
      </p:grpSp>
      <p:grpSp>
        <p:nvGrpSpPr>
          <p:cNvPr id="35" name="Group 35"/>
          <p:cNvGrpSpPr/>
          <p:nvPr/>
        </p:nvGrpSpPr>
        <p:grpSpPr>
          <a:xfrm rot="-10800000">
            <a:off x="15255224" y="8207092"/>
            <a:ext cx="2020733" cy="1768142"/>
            <a:chOff x="0" y="0"/>
            <a:chExt cx="812800" cy="711200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15366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127000" y="273050"/>
              <a:ext cx="558800" cy="387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endParaRPr/>
            </a:p>
          </p:txBody>
        </p:sp>
      </p:grpSp>
      <p:grpSp>
        <p:nvGrpSpPr>
          <p:cNvPr id="38" name="Group 38"/>
          <p:cNvGrpSpPr/>
          <p:nvPr/>
        </p:nvGrpSpPr>
        <p:grpSpPr>
          <a:xfrm rot="-10800000">
            <a:off x="2039445" y="716487"/>
            <a:ext cx="997288" cy="872627"/>
            <a:chOff x="0" y="0"/>
            <a:chExt cx="812800" cy="711200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1255B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127000" y="273050"/>
              <a:ext cx="558800" cy="387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endParaRPr/>
            </a:p>
          </p:txBody>
        </p:sp>
      </p:grpSp>
      <p:grpSp>
        <p:nvGrpSpPr>
          <p:cNvPr id="41" name="Group 41"/>
          <p:cNvGrpSpPr/>
          <p:nvPr/>
        </p:nvGrpSpPr>
        <p:grpSpPr>
          <a:xfrm>
            <a:off x="15171344" y="9102606"/>
            <a:ext cx="997288" cy="872627"/>
            <a:chOff x="0" y="0"/>
            <a:chExt cx="812800" cy="711200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1255B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TextBox 43"/>
            <p:cNvSpPr txBox="1"/>
            <p:nvPr/>
          </p:nvSpPr>
          <p:spPr>
            <a:xfrm>
              <a:off x="127000" y="273050"/>
              <a:ext cx="558800" cy="387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endParaRPr/>
            </a:p>
          </p:txBody>
        </p:sp>
      </p:grpSp>
      <p:pic>
        <p:nvPicPr>
          <p:cNvPr id="44" name="Picture 43">
            <a:extLst>
              <a:ext uri="{FF2B5EF4-FFF2-40B4-BE49-F238E27FC236}">
                <a16:creationId xmlns:a16="http://schemas.microsoft.com/office/drawing/2014/main" id="{8F3C9927-33E6-1772-0748-1EE94A5958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53502" y="485998"/>
            <a:ext cx="1322947" cy="1627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53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7"/>
          <p:cNvSpPr/>
          <p:nvPr/>
        </p:nvSpPr>
        <p:spPr>
          <a:xfrm>
            <a:off x="9462968" y="9584957"/>
            <a:ext cx="611142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990600" y="510403"/>
            <a:ext cx="7162800" cy="6773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359"/>
              </a:lnSpc>
            </a:pPr>
            <a:r>
              <a:rPr lang="en-US" sz="4400" b="1" dirty="0" smtClean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Literature Review</a:t>
            </a:r>
            <a:endParaRPr lang="en-US" sz="4400" b="1" dirty="0">
              <a:solidFill>
                <a:srgbClr val="000000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grpSp>
        <p:nvGrpSpPr>
          <p:cNvPr id="12" name="Group 12"/>
          <p:cNvGrpSpPr/>
          <p:nvPr/>
        </p:nvGrpSpPr>
        <p:grpSpPr>
          <a:xfrm rot="-10800000">
            <a:off x="15574388" y="-1641732"/>
            <a:ext cx="6103845" cy="5340865"/>
            <a:chOff x="0" y="0"/>
            <a:chExt cx="812800" cy="7112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1255B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127000" y="273050"/>
              <a:ext cx="558800" cy="387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 rot="-10800000">
            <a:off x="16277009" y="689261"/>
            <a:ext cx="1700198" cy="1487673"/>
            <a:chOff x="0" y="0"/>
            <a:chExt cx="812800" cy="7112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15366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27000" y="273050"/>
              <a:ext cx="558800" cy="387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endParaRPr/>
            </a:p>
          </p:txBody>
        </p: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9A34893C-A4C5-F23F-0979-F7AE7E8B1C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58962" y="7527450"/>
            <a:ext cx="2570246" cy="246102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26114" y="1648623"/>
            <a:ext cx="16002000" cy="72376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600" dirty="0" err="1">
                <a:latin typeface="Poppins" panose="020B0604020202020204" charset="0"/>
                <a:ea typeface="PMingLiU-ExtB" panose="02020500000000000000" pitchFamily="18" charset="-120"/>
                <a:cs typeface="Poppins" panose="020B0604020202020204" charset="0"/>
              </a:rPr>
              <a:t>Kethineni</a:t>
            </a:r>
            <a:r>
              <a:rPr lang="en-US" sz="2600" dirty="0">
                <a:latin typeface="Poppins" panose="020B0604020202020204" charset="0"/>
                <a:ea typeface="PMingLiU-ExtB" panose="02020500000000000000" pitchFamily="18" charset="-120"/>
                <a:cs typeface="Poppins" panose="020B0604020202020204" charset="0"/>
              </a:rPr>
              <a:t>, </a:t>
            </a:r>
            <a:r>
              <a:rPr lang="en-US" sz="2600" dirty="0" err="1">
                <a:latin typeface="Poppins" panose="020B0604020202020204" charset="0"/>
                <a:ea typeface="PMingLiU-ExtB" panose="02020500000000000000" pitchFamily="18" charset="-120"/>
                <a:cs typeface="Poppins" panose="020B0604020202020204" charset="0"/>
              </a:rPr>
              <a:t>Sesha</a:t>
            </a:r>
            <a:r>
              <a:rPr lang="en-US" sz="2600" dirty="0">
                <a:latin typeface="Poppins" panose="020B0604020202020204" charset="0"/>
                <a:ea typeface="PMingLiU-ExtB" panose="02020500000000000000" pitchFamily="18" charset="-120"/>
                <a:cs typeface="Poppins" panose="020B0604020202020204" charset="0"/>
              </a:rPr>
              <a:t>, and Ying Cao. "The Rise in Popularity of Cryptocurrency and Associated Criminal Activity." </a:t>
            </a:r>
            <a:r>
              <a:rPr lang="en-US" sz="2600" i="1" dirty="0">
                <a:latin typeface="Poppins" panose="020B0604020202020204" charset="0"/>
                <a:ea typeface="PMingLiU-ExtB" panose="02020500000000000000" pitchFamily="18" charset="-120"/>
                <a:cs typeface="Poppins" panose="020B0604020202020204" charset="0"/>
              </a:rPr>
              <a:t>International Criminal Justice Review</a:t>
            </a:r>
            <a:r>
              <a:rPr lang="en-US" sz="2600" dirty="0">
                <a:latin typeface="Poppins" panose="020B0604020202020204" charset="0"/>
                <a:ea typeface="PMingLiU-ExtB" panose="02020500000000000000" pitchFamily="18" charset="-120"/>
                <a:cs typeface="Poppins" panose="020B0604020202020204" charset="0"/>
              </a:rPr>
              <a:t>, vol. 30, no. 3, 2020, pp. 325–344</a:t>
            </a:r>
            <a:r>
              <a:rPr lang="en-US" sz="2600" dirty="0" smtClean="0">
                <a:latin typeface="Poppins" panose="020B0604020202020204" charset="0"/>
                <a:ea typeface="PMingLiU-ExtB" panose="02020500000000000000" pitchFamily="18" charset="-120"/>
                <a:cs typeface="Poppins" panose="020B0604020202020204" charset="0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600" dirty="0" smtClean="0">
              <a:latin typeface="Poppins" panose="020B0604020202020204" charset="0"/>
              <a:ea typeface="PMingLiU-ExtB" panose="02020500000000000000" pitchFamily="18" charset="-120"/>
              <a:cs typeface="Poppins" panose="020B060402020202020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600" dirty="0" smtClean="0">
                <a:latin typeface="Poppins" panose="020B0604020202020204" charset="0"/>
                <a:ea typeface="PMingLiU-ExtB" panose="02020500000000000000" pitchFamily="18" charset="-120"/>
                <a:cs typeface="Poppins" panose="020B0604020202020204" charset="0"/>
              </a:rPr>
              <a:t>Khan</a:t>
            </a:r>
            <a:r>
              <a:rPr lang="en-US" sz="2600" dirty="0">
                <a:latin typeface="Poppins" panose="020B0604020202020204" charset="0"/>
                <a:ea typeface="PMingLiU-ExtB" panose="02020500000000000000" pitchFamily="18" charset="-120"/>
                <a:cs typeface="Poppins" panose="020B0604020202020204" charset="0"/>
              </a:rPr>
              <a:t>, Hira Farman, et al. "Cryptocurrency Crimes: A Systematic Review on Illicit Activities Using Cryptocurrency (Bitcoin) and Challenges for Law Enforcement Agencies."</a:t>
            </a:r>
            <a:r>
              <a:rPr lang="en-US" sz="2600" i="1" dirty="0">
                <a:latin typeface="Poppins" panose="020B0604020202020204" charset="0"/>
                <a:ea typeface="PMingLiU-ExtB" panose="02020500000000000000" pitchFamily="18" charset="-120"/>
                <a:cs typeface="Poppins" panose="020B0604020202020204" charset="0"/>
              </a:rPr>
              <a:t> Pakistan Journal of Engineering, Technology &amp; Science</a:t>
            </a:r>
            <a:r>
              <a:rPr lang="en-US" sz="2600" dirty="0">
                <a:latin typeface="Poppins" panose="020B0604020202020204" charset="0"/>
                <a:ea typeface="PMingLiU-ExtB" panose="02020500000000000000" pitchFamily="18" charset="-120"/>
                <a:cs typeface="Poppins" panose="020B0604020202020204" charset="0"/>
              </a:rPr>
              <a:t>, 2024</a:t>
            </a:r>
            <a:r>
              <a:rPr lang="en-US" sz="2600" dirty="0" smtClean="0">
                <a:latin typeface="Poppins" panose="020B0604020202020204" charset="0"/>
                <a:ea typeface="PMingLiU-ExtB" panose="02020500000000000000" pitchFamily="18" charset="-120"/>
                <a:cs typeface="Poppins" panose="020B0604020202020204" charset="0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600" dirty="0" smtClean="0">
              <a:latin typeface="Poppins" panose="020B0604020202020204" charset="0"/>
              <a:ea typeface="PMingLiU-ExtB" panose="02020500000000000000" pitchFamily="18" charset="-120"/>
              <a:cs typeface="Poppins" panose="020B060402020202020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600" dirty="0" err="1" smtClean="0">
                <a:latin typeface="Poppins" panose="020B0604020202020204" charset="0"/>
                <a:ea typeface="PMingLiU-ExtB" panose="02020500000000000000" pitchFamily="18" charset="-120"/>
                <a:cs typeface="Poppins" panose="020B0604020202020204" charset="0"/>
              </a:rPr>
              <a:t>Kovalchuk</a:t>
            </a:r>
            <a:r>
              <a:rPr lang="en-US" sz="2600" dirty="0">
                <a:latin typeface="Poppins" panose="020B0604020202020204" charset="0"/>
                <a:ea typeface="PMingLiU-ExtB" panose="02020500000000000000" pitchFamily="18" charset="-120"/>
                <a:cs typeface="Poppins" panose="020B0604020202020204" charset="0"/>
              </a:rPr>
              <a:t>, </a:t>
            </a:r>
            <a:r>
              <a:rPr lang="en-US" sz="2600" dirty="0" err="1">
                <a:latin typeface="Poppins" panose="020B0604020202020204" charset="0"/>
                <a:ea typeface="PMingLiU-ExtB" panose="02020500000000000000" pitchFamily="18" charset="-120"/>
                <a:cs typeface="Poppins" panose="020B0604020202020204" charset="0"/>
              </a:rPr>
              <a:t>Olha</a:t>
            </a:r>
            <a:r>
              <a:rPr lang="en-US" sz="2600" dirty="0">
                <a:latin typeface="Poppins" panose="020B0604020202020204" charset="0"/>
                <a:ea typeface="PMingLiU-ExtB" panose="02020500000000000000" pitchFamily="18" charset="-120"/>
                <a:cs typeface="Poppins" panose="020B0604020202020204" charset="0"/>
              </a:rPr>
              <a:t>, et al. "Cryptocurrency Crime Risks Modeling: Environment, E-Commerce, and Cybersecurity Issue." </a:t>
            </a:r>
            <a:r>
              <a:rPr lang="en-US" sz="2600" i="1" dirty="0">
                <a:latin typeface="Poppins" panose="020B0604020202020204" charset="0"/>
                <a:ea typeface="PMingLiU-ExtB" panose="02020500000000000000" pitchFamily="18" charset="-120"/>
                <a:cs typeface="Poppins" panose="020B0604020202020204" charset="0"/>
              </a:rPr>
              <a:t>IEEE Access</a:t>
            </a:r>
            <a:r>
              <a:rPr lang="en-US" sz="2600" dirty="0">
                <a:latin typeface="Poppins" panose="020B0604020202020204" charset="0"/>
                <a:ea typeface="PMingLiU-ExtB" panose="02020500000000000000" pitchFamily="18" charset="-120"/>
                <a:cs typeface="Poppins" panose="020B0604020202020204" charset="0"/>
              </a:rPr>
              <a:t>, vol. 12, 2024, pp. 50673–50688. </a:t>
            </a:r>
            <a:endParaRPr lang="en-US" sz="2600" dirty="0" smtClean="0">
              <a:latin typeface="Poppins" panose="020B0604020202020204" charset="0"/>
              <a:ea typeface="PMingLiU-ExtB" panose="02020500000000000000" pitchFamily="18" charset="-120"/>
              <a:cs typeface="Poppins" panose="020B060402020202020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600" dirty="0" smtClean="0">
              <a:latin typeface="Poppins" panose="020B0604020202020204" charset="0"/>
              <a:ea typeface="PMingLiU-ExtB" panose="02020500000000000000" pitchFamily="18" charset="-120"/>
              <a:cs typeface="Poppins" panose="020B060402020202020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600" dirty="0" smtClean="0">
                <a:latin typeface="Poppins" panose="020B0604020202020204" charset="0"/>
                <a:ea typeface="PMingLiU-ExtB" panose="02020500000000000000" pitchFamily="18" charset="-120"/>
                <a:cs typeface="Poppins" panose="020B0604020202020204" charset="0"/>
              </a:rPr>
              <a:t>Dupuis</a:t>
            </a:r>
            <a:r>
              <a:rPr lang="en-US" sz="2600" dirty="0">
                <a:latin typeface="Poppins" panose="020B0604020202020204" charset="0"/>
                <a:ea typeface="PMingLiU-ExtB" panose="02020500000000000000" pitchFamily="18" charset="-120"/>
                <a:cs typeface="Poppins" panose="020B0604020202020204" charset="0"/>
              </a:rPr>
              <a:t>, Daniel, and Kimberly Gleason. "Money Laundering with Cryptocurrency: Open Doors and the Regulatory Dialectic." </a:t>
            </a:r>
            <a:r>
              <a:rPr lang="en-US" sz="2600" i="1" dirty="0">
                <a:latin typeface="Poppins" panose="020B0604020202020204" charset="0"/>
                <a:ea typeface="PMingLiU-ExtB" panose="02020500000000000000" pitchFamily="18" charset="-120"/>
                <a:cs typeface="Poppins" panose="020B0604020202020204" charset="0"/>
              </a:rPr>
              <a:t>Journal of Financial Crime</a:t>
            </a:r>
            <a:r>
              <a:rPr lang="en-US" sz="2600" dirty="0">
                <a:latin typeface="Poppins" panose="020B0604020202020204" charset="0"/>
                <a:ea typeface="PMingLiU-ExtB" panose="02020500000000000000" pitchFamily="18" charset="-120"/>
                <a:cs typeface="Poppins" panose="020B0604020202020204" charset="0"/>
              </a:rPr>
              <a:t>, vol. 28, no. 1, 2021, pp. 60–74.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19"/>
          <p:cNvSpPr/>
          <p:nvPr/>
        </p:nvSpPr>
        <p:spPr>
          <a:xfrm>
            <a:off x="5607437" y="4805785"/>
            <a:ext cx="839725" cy="839725"/>
          </a:xfrm>
          <a:custGeom>
            <a:avLst/>
            <a:gdLst/>
            <a:ahLst/>
            <a:cxnLst/>
            <a:rect l="l" t="t" r="r" b="b"/>
            <a:pathLst>
              <a:path w="839725" h="839725">
                <a:moveTo>
                  <a:pt x="0" y="0"/>
                </a:moveTo>
                <a:lnTo>
                  <a:pt x="839724" y="0"/>
                </a:lnTo>
                <a:lnTo>
                  <a:pt x="839724" y="839725"/>
                </a:lnTo>
                <a:lnTo>
                  <a:pt x="0" y="8397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TextBox 24"/>
          <p:cNvSpPr txBox="1"/>
          <p:nvPr/>
        </p:nvSpPr>
        <p:spPr>
          <a:xfrm>
            <a:off x="457200" y="479482"/>
            <a:ext cx="5725560" cy="7831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48"/>
              </a:lnSpc>
            </a:pPr>
            <a:r>
              <a:rPr lang="en-US" sz="4400" b="1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Data Sources</a:t>
            </a:r>
          </a:p>
        </p:txBody>
      </p:sp>
      <p:grpSp>
        <p:nvGrpSpPr>
          <p:cNvPr id="33" name="Group 33"/>
          <p:cNvGrpSpPr/>
          <p:nvPr/>
        </p:nvGrpSpPr>
        <p:grpSpPr>
          <a:xfrm>
            <a:off x="15736799" y="5958037"/>
            <a:ext cx="5622271" cy="4919487"/>
            <a:chOff x="0" y="0"/>
            <a:chExt cx="812800" cy="711200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1255B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127000" y="273050"/>
              <a:ext cx="558800" cy="387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endParaRPr/>
            </a:p>
          </p:txBody>
        </p:sp>
      </p:grpSp>
      <p:grpSp>
        <p:nvGrpSpPr>
          <p:cNvPr id="36" name="Group 36"/>
          <p:cNvGrpSpPr/>
          <p:nvPr/>
        </p:nvGrpSpPr>
        <p:grpSpPr>
          <a:xfrm rot="-10800000">
            <a:off x="15943291" y="7774589"/>
            <a:ext cx="2020733" cy="1768142"/>
            <a:chOff x="0" y="0"/>
            <a:chExt cx="812800" cy="711200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15366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TextBox 38"/>
            <p:cNvSpPr txBox="1"/>
            <p:nvPr/>
          </p:nvSpPr>
          <p:spPr>
            <a:xfrm>
              <a:off x="127000" y="273050"/>
              <a:ext cx="558800" cy="387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endParaRPr/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15859411" y="8670103"/>
            <a:ext cx="997288" cy="872627"/>
            <a:chOff x="0" y="0"/>
            <a:chExt cx="812800" cy="711200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1255B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TextBox 41"/>
            <p:cNvSpPr txBox="1"/>
            <p:nvPr/>
          </p:nvSpPr>
          <p:spPr>
            <a:xfrm>
              <a:off x="127000" y="273050"/>
              <a:ext cx="558800" cy="387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endParaRPr/>
            </a:p>
          </p:txBody>
        </p:sp>
      </p:grpSp>
      <p:pic>
        <p:nvPicPr>
          <p:cNvPr id="42" name="Picture 41">
            <a:extLst>
              <a:ext uri="{FF2B5EF4-FFF2-40B4-BE49-F238E27FC236}">
                <a16:creationId xmlns:a16="http://schemas.microsoft.com/office/drawing/2014/main" id="{AD14A2FA-4446-AC2C-4DF2-DB0F580A45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21001" y="266700"/>
            <a:ext cx="2343024" cy="2286272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0F9EC163-D70F-8348-7FB8-CE2942196068}"/>
              </a:ext>
            </a:extLst>
          </p:cNvPr>
          <p:cNvSpPr txBox="1"/>
          <p:nvPr/>
        </p:nvSpPr>
        <p:spPr>
          <a:xfrm>
            <a:off x="609600" y="1605942"/>
            <a:ext cx="16878955" cy="8079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i="0" dirty="0">
                <a:solidFill>
                  <a:schemeClr val="accent1">
                    <a:lumMod val="75000"/>
                  </a:schemeClr>
                </a:solidFill>
                <a:effectLst/>
                <a:latin typeface="Poppins" panose="020B0604020202020204" charset="0"/>
                <a:cs typeface="Poppins" panose="020B0604020202020204" charset="0"/>
              </a:rPr>
              <a:t>Chainalysis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400" dirty="0" smtClean="0">
                <a:latin typeface="Poppins" panose="020B0604020202020204" charset="0"/>
                <a:cs typeface="Poppins" panose="020B0604020202020204" charset="0"/>
              </a:rPr>
              <a:t>Leading blockchain </a:t>
            </a:r>
            <a:r>
              <a:rPr lang="en-US" sz="2400" dirty="0">
                <a:latin typeface="Poppins" panose="020B0604020202020204" charset="0"/>
                <a:cs typeface="Poppins" panose="020B0604020202020204" charset="0"/>
              </a:rPr>
              <a:t>data </a:t>
            </a:r>
            <a:r>
              <a:rPr lang="en-US" sz="2400" dirty="0" smtClean="0">
                <a:latin typeface="Poppins" panose="020B0604020202020204" charset="0"/>
                <a:cs typeface="Poppins" panose="020B0604020202020204" charset="0"/>
              </a:rPr>
              <a:t>platform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400" dirty="0" smtClean="0">
                <a:latin typeface="Poppins" panose="020B0604020202020204" charset="0"/>
                <a:cs typeface="Poppins" panose="020B0604020202020204" charset="0"/>
              </a:rPr>
              <a:t>Publishes </a:t>
            </a:r>
            <a:r>
              <a:rPr lang="en-US" sz="2400" dirty="0">
                <a:latin typeface="Poppins" panose="020B0604020202020204" charset="0"/>
                <a:cs typeface="Poppins" panose="020B0604020202020204" charset="0"/>
              </a:rPr>
              <a:t>an annual report that calculates the Global Crypto Adoption Index, scoring countries from 0 to 1</a:t>
            </a:r>
            <a:r>
              <a:rPr lang="en-US" sz="2400" dirty="0" smtClean="0">
                <a:latin typeface="Poppins" panose="020B0604020202020204" charset="0"/>
                <a:cs typeface="Poppins" panose="020B0604020202020204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sz="2800" b="1" dirty="0" smtClean="0">
                <a:solidFill>
                  <a:schemeClr val="accent1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Global </a:t>
            </a: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Initiative Against Transnational Organized Crime (GI-TOC</a:t>
            </a:r>
            <a:r>
              <a:rPr lang="en-US" sz="2800" b="1" dirty="0" smtClean="0">
                <a:solidFill>
                  <a:schemeClr val="accent1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400" dirty="0" smtClean="0">
                <a:latin typeface="Poppins" panose="020B0604020202020204" charset="0"/>
                <a:ea typeface="Calibri" panose="020F0502020204030204" pitchFamily="34" charset="0"/>
                <a:cs typeface="Poppins" panose="020B0604020202020204" charset="0"/>
              </a:rPr>
              <a:t>Calculates the global crime index in collaboration with the European Union, INTERPOL, and </a:t>
            </a:r>
            <a:r>
              <a:rPr lang="en-US" sz="2400" dirty="0">
                <a:latin typeface="Poppins" panose="020B0604020202020204" charset="0"/>
                <a:ea typeface="Calibri" panose="020F0502020204030204" pitchFamily="34" charset="0"/>
                <a:cs typeface="Poppins" panose="020B0604020202020204" charset="0"/>
              </a:rPr>
              <a:t>Institute for Security Studies (ISS</a:t>
            </a:r>
            <a:r>
              <a:rPr lang="en-US" sz="2400" dirty="0" smtClean="0">
                <a:latin typeface="Poppins" panose="020B0604020202020204" charset="0"/>
                <a:ea typeface="Calibri" panose="020F0502020204030204" pitchFamily="34" charset="0"/>
                <a:cs typeface="Poppins" panose="020B0604020202020204" charset="0"/>
              </a:rPr>
              <a:t>).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400" dirty="0" smtClean="0">
                <a:latin typeface="Poppins" panose="020B0604020202020204" charset="0"/>
                <a:ea typeface="Calibri" panose="020F0502020204030204" pitchFamily="34" charset="0"/>
                <a:cs typeface="Poppins" panose="020B0604020202020204" charset="0"/>
              </a:rPr>
              <a:t>Law enforcement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400" dirty="0" smtClean="0">
                <a:latin typeface="Poppins" panose="020B0604020202020204" charset="0"/>
                <a:ea typeface="Calibri" panose="020F0502020204030204" pitchFamily="34" charset="0"/>
                <a:cs typeface="Poppins" panose="020B0604020202020204" charset="0"/>
              </a:rPr>
              <a:t>Government transparency and accountability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 smtClean="0">
                <a:solidFill>
                  <a:schemeClr val="accent1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World Bank Group</a:t>
            </a:r>
            <a:endParaRPr lang="en-US" sz="2400" dirty="0">
              <a:latin typeface="Poppins" panose="020B0604020202020204" charset="0"/>
              <a:ea typeface="Calibri" panose="020F0502020204030204" pitchFamily="34" charset="0"/>
              <a:cs typeface="Poppins" panose="020B0604020202020204" charset="0"/>
            </a:endParaRPr>
          </a:p>
          <a:p>
            <a:pPr marL="285750" indent="-285750" fontAlgn="base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dirty="0">
                <a:latin typeface="Poppins" panose="020B0604020202020204" charset="0"/>
                <a:cs typeface="Poppins" panose="020B0604020202020204" charset="0"/>
                <a:hlinkClick r:id="rId5" tooltip="Original URL: https://data.worldbank.org/indicator/NY.GDP.PCAP.CD?end=2023&amp;start=2021. Click or tap if you trust this link."/>
              </a:rPr>
              <a:t>GDP per capita (current US$) | </a:t>
            </a:r>
            <a:r>
              <a:rPr lang="en-US" dirty="0" smtClean="0">
                <a:latin typeface="Poppins" panose="020B0604020202020204" charset="0"/>
                <a:cs typeface="Poppins" panose="020B0604020202020204" charset="0"/>
                <a:hlinkClick r:id="rId5" tooltip="Original URL: https://data.worldbank.org/indicator/NY.GDP.PCAP.CD?end=2023&amp;start=2021. Click or tap if you trust this link."/>
              </a:rPr>
              <a:t>Data</a:t>
            </a:r>
            <a:endParaRPr lang="en-US" dirty="0">
              <a:latin typeface="Poppins" panose="020B0604020202020204" charset="0"/>
              <a:cs typeface="Poppins" panose="020B0604020202020204" charset="0"/>
            </a:endParaRPr>
          </a:p>
          <a:p>
            <a:pPr marL="285750" indent="-285750" fontAlgn="base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dirty="0" smtClean="0">
                <a:latin typeface="Poppins" panose="020B0604020202020204" charset="0"/>
                <a:cs typeface="Poppins" panose="020B0604020202020204" charset="0"/>
                <a:hlinkClick r:id="rId6" tooltip="Original URL: https://data.worldbank.org/indicator/SL.UEM.TOTL.ZS?end=2023&amp;start=2021. Click or tap if you trust this link."/>
              </a:rPr>
              <a:t>Unemployment</a:t>
            </a:r>
            <a:r>
              <a:rPr lang="en-US" dirty="0">
                <a:latin typeface="Poppins" panose="020B0604020202020204" charset="0"/>
                <a:cs typeface="Poppins" panose="020B0604020202020204" charset="0"/>
                <a:hlinkClick r:id="rId6" tooltip="Original URL: https://data.worldbank.org/indicator/SL.UEM.TOTL.ZS?end=2023&amp;start=2021. Click or tap if you trust this link."/>
              </a:rPr>
              <a:t>, total (% of total labor force) (modeled ILO estimate) | </a:t>
            </a:r>
            <a:r>
              <a:rPr lang="en-US" dirty="0" smtClean="0">
                <a:latin typeface="Poppins" panose="020B0604020202020204" charset="0"/>
                <a:cs typeface="Poppins" panose="020B0604020202020204" charset="0"/>
                <a:hlinkClick r:id="rId6" tooltip="Original URL: https://data.worldbank.org/indicator/SL.UEM.TOTL.ZS?end=2023&amp;start=2021. Click or tap if you trust this link."/>
              </a:rPr>
              <a:t>Data</a:t>
            </a:r>
            <a:endParaRPr lang="en-US" dirty="0">
              <a:latin typeface="Poppins" panose="020B0604020202020204" charset="0"/>
              <a:cs typeface="Poppins" panose="020B0604020202020204" charset="0"/>
            </a:endParaRPr>
          </a:p>
          <a:p>
            <a:pPr marL="285750" indent="-285750" fontAlgn="base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dirty="0" smtClean="0">
                <a:latin typeface="Poppins" panose="020B0604020202020204" charset="0"/>
                <a:cs typeface="Poppins" panose="020B0604020202020204" charset="0"/>
                <a:hlinkClick r:id="rId7"/>
              </a:rPr>
              <a:t>A </a:t>
            </a:r>
            <a:r>
              <a:rPr lang="en-US" dirty="0">
                <a:latin typeface="Poppins" panose="020B0604020202020204" charset="0"/>
                <a:cs typeface="Poppins" panose="020B0604020202020204" charset="0"/>
                <a:hlinkClick r:id="rId7"/>
              </a:rPr>
              <a:t>Global Database of </a:t>
            </a:r>
            <a:r>
              <a:rPr lang="en-US" dirty="0" smtClean="0">
                <a:latin typeface="Poppins" panose="020B0604020202020204" charset="0"/>
                <a:cs typeface="Poppins" panose="020B0604020202020204" charset="0"/>
                <a:hlinkClick r:id="rId7"/>
              </a:rPr>
              <a:t>Inflation</a:t>
            </a:r>
            <a:r>
              <a:rPr lang="en-US" dirty="0" smtClean="0">
                <a:latin typeface="Poppins" panose="020B0604020202020204" charset="0"/>
                <a:cs typeface="Poppins" panose="020B0604020202020204" charset="0"/>
              </a:rPr>
              <a:t> </a:t>
            </a:r>
            <a:endParaRPr lang="en-US" dirty="0">
              <a:latin typeface="Poppins" panose="020B0604020202020204" charset="0"/>
              <a:cs typeface="Poppins" panose="020B0604020202020204" charset="0"/>
            </a:endParaRPr>
          </a:p>
          <a:p>
            <a:pPr marL="285750" indent="-285750" fontAlgn="base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dirty="0" smtClean="0">
                <a:latin typeface="Poppins" panose="020B0604020202020204" charset="0"/>
                <a:cs typeface="Poppins" panose="020B0604020202020204" charset="0"/>
                <a:hlinkClick r:id="rId8"/>
              </a:rPr>
              <a:t>Individuals </a:t>
            </a:r>
            <a:r>
              <a:rPr lang="en-US" dirty="0">
                <a:latin typeface="Poppins" panose="020B0604020202020204" charset="0"/>
                <a:cs typeface="Poppins" panose="020B0604020202020204" charset="0"/>
                <a:hlinkClick r:id="rId8"/>
              </a:rPr>
              <a:t>using the Internet (% of population) | </a:t>
            </a:r>
            <a:r>
              <a:rPr lang="en-US" dirty="0" smtClean="0">
                <a:latin typeface="Poppins" panose="020B0604020202020204" charset="0"/>
                <a:cs typeface="Poppins" panose="020B0604020202020204" charset="0"/>
                <a:hlinkClick r:id="rId8"/>
              </a:rPr>
              <a:t>Data</a:t>
            </a:r>
            <a:r>
              <a:rPr lang="sr-Latn-ME" dirty="0" smtClean="0">
                <a:latin typeface="Poppins" panose="020B0604020202020204" charset="0"/>
                <a:cs typeface="Poppins" panose="020B0604020202020204" charset="0"/>
              </a:rPr>
              <a:t> </a:t>
            </a:r>
            <a:endParaRPr lang="en-US" dirty="0">
              <a:latin typeface="Poppins" panose="020B0604020202020204" charset="0"/>
              <a:cs typeface="Poppins" panose="020B0604020202020204" charset="0"/>
            </a:endParaRPr>
          </a:p>
          <a:p>
            <a:pPr marL="28575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World </a:t>
            </a:r>
            <a:r>
              <a:rPr lang="en-US" sz="2800" b="1" dirty="0" smtClean="0">
                <a:solidFill>
                  <a:schemeClr val="accent1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Inequality Database</a:t>
            </a:r>
            <a:endParaRPr lang="en-US" sz="2800" dirty="0">
              <a:latin typeface="Poppins" panose="020B0604020202020204" charset="0"/>
              <a:cs typeface="Poppins" panose="020B0604020202020204" charset="0"/>
            </a:endParaRPr>
          </a:p>
          <a:p>
            <a:pPr marL="285750" indent="-285750" fontAlgn="base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dirty="0">
                <a:latin typeface="Poppins" panose="020B0604020202020204" charset="0"/>
                <a:cs typeface="Poppins" panose="020B0604020202020204" charset="0"/>
                <a:hlinkClick r:id="rId9" tooltip="Original URL: https://wid.world/world/#sptinc_p90p100_z/US;FR;DE;CN;ZA;GB;WO/2023/eu/k/p/yearly/s/false/24.722500000000004/80/curve/false/country. Click or tap if you trust this link."/>
              </a:rPr>
              <a:t>World - WID - World Inequality </a:t>
            </a:r>
            <a:r>
              <a:rPr lang="en-US" dirty="0" smtClean="0">
                <a:latin typeface="Poppins" panose="020B0604020202020204" charset="0"/>
                <a:cs typeface="Poppins" panose="020B0604020202020204" charset="0"/>
                <a:hlinkClick r:id="rId9" tooltip="Original URL: https://wid.world/world/#sptinc_p90p100_z/US;FR;DE;CN;ZA;GB;WO/2023/eu/k/p/yearly/s/false/24.722500000000004/80/curve/false/country. Click or tap if you trust this link."/>
              </a:rPr>
              <a:t>Database</a:t>
            </a:r>
            <a:endParaRPr lang="en-US" sz="2400" dirty="0" smtClean="0">
              <a:latin typeface="Poppins" panose="020B0604020202020204" charset="0"/>
              <a:ea typeface="Calibri" panose="020F0502020204030204" pitchFamily="34" charset="0"/>
              <a:cs typeface="Poppi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9208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45"/>
          <p:cNvGrpSpPr/>
          <p:nvPr/>
        </p:nvGrpSpPr>
        <p:grpSpPr>
          <a:xfrm>
            <a:off x="16015237" y="9005129"/>
            <a:ext cx="1411942" cy="1250799"/>
            <a:chOff x="127000" y="273050"/>
            <a:chExt cx="1150747" cy="1019414"/>
          </a:xfrm>
        </p:grpSpPr>
        <p:sp>
          <p:nvSpPr>
            <p:cNvPr id="46" name="Freeform 46"/>
            <p:cNvSpPr/>
            <p:nvPr/>
          </p:nvSpPr>
          <p:spPr>
            <a:xfrm>
              <a:off x="464947" y="581264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1255B6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7" name="TextBox 47"/>
            <p:cNvSpPr txBox="1"/>
            <p:nvPr/>
          </p:nvSpPr>
          <p:spPr>
            <a:xfrm>
              <a:off x="127000" y="273050"/>
              <a:ext cx="558800" cy="387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endParaRPr/>
            </a:p>
          </p:txBody>
        </p:sp>
      </p:grpSp>
      <p:sp>
        <p:nvSpPr>
          <p:cNvPr id="15" name="TextBox 24"/>
          <p:cNvSpPr txBox="1"/>
          <p:nvPr/>
        </p:nvSpPr>
        <p:spPr>
          <a:xfrm>
            <a:off x="2476497" y="542644"/>
            <a:ext cx="13335000" cy="7831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548"/>
              </a:lnSpc>
            </a:pPr>
            <a:r>
              <a:rPr lang="en-US" sz="4400" b="1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Dataset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6AA4C85-1C28-13D3-1C7E-DEF238693107}"/>
              </a:ext>
            </a:extLst>
          </p:cNvPr>
          <p:cNvGrpSpPr/>
          <p:nvPr/>
        </p:nvGrpSpPr>
        <p:grpSpPr>
          <a:xfrm>
            <a:off x="573280" y="2761840"/>
            <a:ext cx="16744947" cy="5731282"/>
            <a:chOff x="1828800" y="2333831"/>
            <a:chExt cx="15811500" cy="441939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E09E270F-D46A-0648-4303-A63A51015E0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430"/>
            <a:stretch/>
          </p:blipFill>
          <p:spPr>
            <a:xfrm>
              <a:off x="1828800" y="2343150"/>
              <a:ext cx="9915525" cy="4410075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3005ACF-B617-F99D-B46B-AFE8FCCA7C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744325" y="2333831"/>
              <a:ext cx="5895975" cy="4410075"/>
            </a:xfrm>
            <a:prstGeom prst="rect">
              <a:avLst/>
            </a:prstGeom>
          </p:spPr>
        </p:pic>
      </p:grpSp>
      <p:grpSp>
        <p:nvGrpSpPr>
          <p:cNvPr id="39" name="Group 39"/>
          <p:cNvGrpSpPr/>
          <p:nvPr/>
        </p:nvGrpSpPr>
        <p:grpSpPr>
          <a:xfrm>
            <a:off x="15736799" y="5958037"/>
            <a:ext cx="5622271" cy="4919487"/>
            <a:chOff x="0" y="0"/>
            <a:chExt cx="812800" cy="711200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1255B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TextBox 41"/>
            <p:cNvSpPr txBox="1"/>
            <p:nvPr/>
          </p:nvSpPr>
          <p:spPr>
            <a:xfrm>
              <a:off x="127000" y="273050"/>
              <a:ext cx="558800" cy="387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endParaRPr/>
            </a:p>
          </p:txBody>
        </p:sp>
      </p:grpSp>
      <p:grpSp>
        <p:nvGrpSpPr>
          <p:cNvPr id="42" name="Group 42"/>
          <p:cNvGrpSpPr/>
          <p:nvPr/>
        </p:nvGrpSpPr>
        <p:grpSpPr>
          <a:xfrm rot="-10800000">
            <a:off x="16527201" y="8312089"/>
            <a:ext cx="2020733" cy="1768142"/>
            <a:chOff x="0" y="0"/>
            <a:chExt cx="812800" cy="711200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15366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TextBox 44"/>
            <p:cNvSpPr txBox="1"/>
            <p:nvPr/>
          </p:nvSpPr>
          <p:spPr>
            <a:xfrm>
              <a:off x="127000" y="273050"/>
              <a:ext cx="558800" cy="387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endParaRPr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B287DA79-ABD6-488F-3EE7-B8900836BEF6}"/>
              </a:ext>
            </a:extLst>
          </p:cNvPr>
          <p:cNvSpPr txBox="1"/>
          <p:nvPr/>
        </p:nvSpPr>
        <p:spPr>
          <a:xfrm>
            <a:off x="762000" y="2041460"/>
            <a:ext cx="8915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Poppins" panose="00000500000000000000" pitchFamily="2" charset="0"/>
                <a:cs typeface="Poppins" panose="00000500000000000000" pitchFamily="2" charset="0"/>
              </a:rPr>
              <a:t>Data includes 147 country-level observations from </a:t>
            </a:r>
            <a:r>
              <a:rPr lang="en-US" sz="2400" dirty="0" smtClean="0">
                <a:latin typeface="Poppins" panose="00000500000000000000" pitchFamily="2" charset="0"/>
                <a:cs typeface="Poppins" panose="00000500000000000000" pitchFamily="2" charset="0"/>
              </a:rPr>
              <a:t>2023.</a:t>
            </a:r>
            <a:endParaRPr lang="en-US" sz="24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87600" y="131840"/>
            <a:ext cx="2460973" cy="210590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0" y="419100"/>
            <a:ext cx="8229600" cy="914400"/>
          </a:xfrm>
        </p:spPr>
        <p:txBody>
          <a:bodyPr>
            <a:normAutofit/>
          </a:bodyPr>
          <a:lstStyle/>
          <a:p>
            <a:r>
              <a:rPr lang="en-US" b="1" dirty="0">
                <a:latin typeface="Poppins Bold" panose="020B0604020202020204" charset="0"/>
                <a:cs typeface="Poppins Bold" panose="020B0604020202020204" charset="0"/>
              </a:rPr>
              <a:t>Summary</a:t>
            </a:r>
            <a:r>
              <a:rPr lang="en-US" b="1" dirty="0"/>
              <a:t> </a:t>
            </a:r>
            <a:r>
              <a:rPr lang="en-US" b="1" dirty="0">
                <a:latin typeface="Poppins Bold" panose="020B0604020202020204" charset="0"/>
                <a:cs typeface="Poppins Bold" panose="020B0604020202020204" charset="0"/>
              </a:rPr>
              <a:t>Statistics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09800" y="5905500"/>
            <a:ext cx="5627096" cy="4919898"/>
          </a:xfrm>
          <a:prstGeom prst="rect">
            <a:avLst/>
          </a:prstGeom>
        </p:spPr>
      </p:pic>
      <p:grpSp>
        <p:nvGrpSpPr>
          <p:cNvPr id="5" name="Group 42"/>
          <p:cNvGrpSpPr/>
          <p:nvPr/>
        </p:nvGrpSpPr>
        <p:grpSpPr>
          <a:xfrm rot="-10800000">
            <a:off x="76200" y="6896100"/>
            <a:ext cx="2960096" cy="2438400"/>
            <a:chOff x="0" y="0"/>
            <a:chExt cx="812800" cy="711200"/>
          </a:xfrm>
        </p:grpSpPr>
        <p:sp>
          <p:nvSpPr>
            <p:cNvPr id="6" name="Freeform 43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15366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44"/>
            <p:cNvSpPr txBox="1"/>
            <p:nvPr/>
          </p:nvSpPr>
          <p:spPr>
            <a:xfrm>
              <a:off x="127000" y="273050"/>
              <a:ext cx="558800" cy="387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endParaRPr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3879811" y="1638300"/>
            <a:ext cx="10210800" cy="8229600"/>
            <a:chOff x="3879811" y="1638300"/>
            <a:chExt cx="10210800" cy="8229600"/>
          </a:xfrm>
        </p:grpSpPr>
        <p:grpSp>
          <p:nvGrpSpPr>
            <p:cNvPr id="10" name="Group 9"/>
            <p:cNvGrpSpPr/>
            <p:nvPr/>
          </p:nvGrpSpPr>
          <p:grpSpPr>
            <a:xfrm>
              <a:off x="3879811" y="1638300"/>
              <a:ext cx="10210800" cy="8229600"/>
              <a:chOff x="3879811" y="1638300"/>
              <a:chExt cx="10210800" cy="8229600"/>
            </a:xfrm>
          </p:grpSpPr>
          <p:pic>
            <p:nvPicPr>
              <p:cNvPr id="8" name="Picture 7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79811" y="1638300"/>
                <a:ext cx="10210800" cy="8229600"/>
              </a:xfrm>
              <a:prstGeom prst="rect">
                <a:avLst/>
              </a:prstGeom>
            </p:spPr>
          </p:pic>
          <p:sp>
            <p:nvSpPr>
              <p:cNvPr id="4" name="Rectangle 3"/>
              <p:cNvSpPr/>
              <p:nvPr/>
            </p:nvSpPr>
            <p:spPr>
              <a:xfrm>
                <a:off x="12039600" y="2476500"/>
                <a:ext cx="1752600" cy="38100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12039600" y="3086100"/>
                <a:ext cx="1752600" cy="38100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" name="Oval 11"/>
            <p:cNvSpPr/>
            <p:nvPr/>
          </p:nvSpPr>
          <p:spPr>
            <a:xfrm>
              <a:off x="9753600" y="2476500"/>
              <a:ext cx="914400" cy="3810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10772510" y="2476500"/>
              <a:ext cx="914400" cy="3810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30768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2098</TotalTime>
  <Words>775</Words>
  <Application>Microsoft Office PowerPoint</Application>
  <PresentationFormat>Custom</PresentationFormat>
  <Paragraphs>106</Paragraphs>
  <Slides>19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7" baseType="lpstr">
      <vt:lpstr>Poppins</vt:lpstr>
      <vt:lpstr>Calibri</vt:lpstr>
      <vt:lpstr>PMingLiU-ExtB</vt:lpstr>
      <vt:lpstr>Poppins Bold</vt:lpstr>
      <vt:lpstr>Poppins Medium</vt:lpstr>
      <vt:lpstr>Arial</vt:lpstr>
      <vt:lpstr>Wingdings</vt:lpstr>
      <vt:lpstr>Office Theme</vt:lpstr>
      <vt:lpstr>PowerPoint Presentation</vt:lpstr>
      <vt:lpstr>PowerPoint Presentation</vt:lpstr>
      <vt:lpstr>Introduction</vt:lpstr>
      <vt:lpstr>Motivation</vt:lpstr>
      <vt:lpstr>PowerPoint Presentation</vt:lpstr>
      <vt:lpstr>PowerPoint Presentation</vt:lpstr>
      <vt:lpstr>PowerPoint Presentation</vt:lpstr>
      <vt:lpstr>PowerPoint Presentation</vt:lpstr>
      <vt:lpstr>Summary Statistics</vt:lpstr>
      <vt:lpstr>PowerPoint Presentation</vt:lpstr>
      <vt:lpstr>Methodology</vt:lpstr>
      <vt:lpstr>PowerPoint Presentation</vt:lpstr>
      <vt:lpstr>PowerPoint Presentation</vt:lpstr>
      <vt:lpstr>PowerPoint Presentation</vt:lpstr>
      <vt:lpstr>Does Crime Drive Crypto Adoption? Regression Results</vt:lpstr>
      <vt:lpstr>Model Robustness: Results Using 2021 Data</vt:lpstr>
      <vt:lpstr>Limitations</vt:lpstr>
      <vt:lpstr>Conclusions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Sofija Kaluderovic</dc:creator>
  <cp:lastModifiedBy>Sofija</cp:lastModifiedBy>
  <cp:revision>89</cp:revision>
  <dcterms:created xsi:type="dcterms:W3CDTF">2006-08-16T00:00:00Z</dcterms:created>
  <dcterms:modified xsi:type="dcterms:W3CDTF">2025-04-24T11:20:03Z</dcterms:modified>
  <dc:identifier>DAGfL9IE6Yw</dc:identifier>
</cp:coreProperties>
</file>